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7" r:id="rId5"/>
    <p:sldMasterId id="2147483684" r:id="rId6"/>
  </p:sldMasterIdLst>
  <p:notesMasterIdLst>
    <p:notesMasterId r:id="rId58"/>
  </p:notesMasterIdLst>
  <p:handoutMasterIdLst>
    <p:handoutMasterId r:id="rId59"/>
  </p:handoutMasterIdLst>
  <p:sldIdLst>
    <p:sldId id="264" r:id="rId7"/>
    <p:sldId id="265" r:id="rId8"/>
    <p:sldId id="319" r:id="rId9"/>
    <p:sldId id="259" r:id="rId10"/>
    <p:sldId id="320" r:id="rId11"/>
    <p:sldId id="266" r:id="rId12"/>
    <p:sldId id="321" r:id="rId13"/>
    <p:sldId id="324" r:id="rId14"/>
    <p:sldId id="325"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18" r:id="rId40"/>
    <p:sldId id="293" r:id="rId41"/>
    <p:sldId id="301" r:id="rId42"/>
    <p:sldId id="302" r:id="rId43"/>
    <p:sldId id="303" r:id="rId44"/>
    <p:sldId id="304" r:id="rId45"/>
    <p:sldId id="326" r:id="rId46"/>
    <p:sldId id="306" r:id="rId47"/>
    <p:sldId id="307" r:id="rId48"/>
    <p:sldId id="323" r:id="rId49"/>
    <p:sldId id="328" r:id="rId50"/>
    <p:sldId id="308" r:id="rId51"/>
    <p:sldId id="327" r:id="rId52"/>
    <p:sldId id="311" r:id="rId53"/>
    <p:sldId id="312" r:id="rId54"/>
    <p:sldId id="313" r:id="rId55"/>
    <p:sldId id="329" r:id="rId56"/>
    <p:sldId id="315" r:id="rId57"/>
  </p:sldIdLst>
  <p:sldSz cx="9144000" cy="6858000" type="screen4x3"/>
  <p:notesSz cx="6894513" cy="9180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e Sendze" initials="K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2622" y="-1206"/>
      </p:cViewPr>
      <p:guideLst>
        <p:guide orient="horz" pos="2160"/>
        <p:guide pos="2880"/>
      </p:guideLst>
    </p:cSldViewPr>
  </p:slideViewPr>
  <p:notesTextViewPr>
    <p:cViewPr>
      <p:scale>
        <a:sx n="100" d="100"/>
        <a:sy n="100" d="100"/>
      </p:scale>
      <p:origin x="0" y="0"/>
    </p:cViewPr>
  </p:notesTextViewPr>
  <p:notesViewPr>
    <p:cSldViewPr>
      <p:cViewPr varScale="1">
        <p:scale>
          <a:sx n="101" d="100"/>
          <a:sy n="101" d="100"/>
        </p:scale>
        <p:origin x="-3558" y="-108"/>
      </p:cViewPr>
      <p:guideLst>
        <p:guide orient="horz" pos="2891"/>
        <p:guide pos="217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590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05295" y="0"/>
            <a:ext cx="2987622" cy="459026"/>
          </a:xfrm>
          <a:prstGeom prst="rect">
            <a:avLst/>
          </a:prstGeom>
        </p:spPr>
        <p:txBody>
          <a:bodyPr vert="horz" lIns="91440" tIns="45720" rIns="91440" bIns="45720" rtlCol="0"/>
          <a:lstStyle>
            <a:lvl1pPr algn="r">
              <a:defRPr sz="1200"/>
            </a:lvl1pPr>
          </a:lstStyle>
          <a:p>
            <a:fld id="{8CE2AC0F-84ED-4E08-BD45-ADA77A236F0C}" type="datetimeFigureOut">
              <a:rPr lang="en-US" smtClean="0"/>
              <a:t>4/15/2014</a:t>
            </a:fld>
            <a:endParaRPr lang="en-US" dirty="0"/>
          </a:p>
        </p:txBody>
      </p:sp>
      <p:sp>
        <p:nvSpPr>
          <p:cNvPr id="4" name="Footer Placeholder 3"/>
          <p:cNvSpPr>
            <a:spLocks noGrp="1"/>
          </p:cNvSpPr>
          <p:nvPr>
            <p:ph type="ftr" sz="quarter" idx="2"/>
          </p:nvPr>
        </p:nvSpPr>
        <p:spPr>
          <a:xfrm>
            <a:off x="0" y="8719894"/>
            <a:ext cx="2987622" cy="459026"/>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05295" y="8719894"/>
            <a:ext cx="2987622" cy="459026"/>
          </a:xfrm>
          <a:prstGeom prst="rect">
            <a:avLst/>
          </a:prstGeom>
        </p:spPr>
        <p:txBody>
          <a:bodyPr vert="horz" lIns="91440" tIns="45720" rIns="91440" bIns="45720" rtlCol="0" anchor="b"/>
          <a:lstStyle>
            <a:lvl1pPr algn="r">
              <a:defRPr sz="1200"/>
            </a:lvl1pPr>
          </a:lstStyle>
          <a:p>
            <a:fld id="{B9BD82AE-0BBF-4B5F-BEAD-3A39EEECA2DA}" type="slidenum">
              <a:rPr lang="en-US" smtClean="0"/>
              <a:t>‹#›</a:t>
            </a:fld>
            <a:endParaRPr lang="en-US" dirty="0"/>
          </a:p>
        </p:txBody>
      </p:sp>
    </p:spTree>
    <p:extLst>
      <p:ext uri="{BB962C8B-B14F-4D97-AF65-F5344CB8AC3E}">
        <p14:creationId xmlns:p14="http://schemas.microsoft.com/office/powerpoint/2010/main" val="1193220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22" cy="459026"/>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05295" y="0"/>
            <a:ext cx="2987622" cy="459026"/>
          </a:xfrm>
          <a:prstGeom prst="rect">
            <a:avLst/>
          </a:prstGeom>
        </p:spPr>
        <p:txBody>
          <a:bodyPr vert="horz" lIns="91440" tIns="45720" rIns="91440" bIns="45720" rtlCol="0"/>
          <a:lstStyle>
            <a:lvl1pPr algn="r">
              <a:defRPr sz="1200"/>
            </a:lvl1pPr>
          </a:lstStyle>
          <a:p>
            <a:fld id="{DFDF932B-83DC-4E57-B0DE-A2CE24EEE19C}" type="datetimeFigureOut">
              <a:rPr lang="en-US" smtClean="0"/>
              <a:pPr/>
              <a:t>4/15/2014</a:t>
            </a:fld>
            <a:endParaRPr lang="en-US" dirty="0"/>
          </a:p>
        </p:txBody>
      </p:sp>
      <p:sp>
        <p:nvSpPr>
          <p:cNvPr id="4" name="Slide Image Placeholder 3"/>
          <p:cNvSpPr>
            <a:spLocks noGrp="1" noRot="1" noChangeAspect="1"/>
          </p:cNvSpPr>
          <p:nvPr>
            <p:ph type="sldImg" idx="2"/>
          </p:nvPr>
        </p:nvSpPr>
        <p:spPr>
          <a:xfrm>
            <a:off x="1150938" y="687388"/>
            <a:ext cx="4592637" cy="34432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9452" y="4360744"/>
            <a:ext cx="5515610" cy="413123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19894"/>
            <a:ext cx="2987622" cy="459026"/>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5295" y="8719894"/>
            <a:ext cx="2987622" cy="459026"/>
          </a:xfrm>
          <a:prstGeom prst="rect">
            <a:avLst/>
          </a:prstGeom>
        </p:spPr>
        <p:txBody>
          <a:bodyPr vert="horz" lIns="91440" tIns="45720" rIns="91440" bIns="45720" rtlCol="0" anchor="b"/>
          <a:lstStyle>
            <a:lvl1pPr algn="r">
              <a:defRPr sz="1200"/>
            </a:lvl1pPr>
          </a:lstStyle>
          <a:p>
            <a:fld id="{DE5E8E99-545C-4A49-8506-0905DA47FE13}" type="slidenum">
              <a:rPr lang="en-US" smtClean="0"/>
              <a:pPr/>
              <a:t>‹#›</a:t>
            </a:fld>
            <a:endParaRPr lang="en-US" dirty="0"/>
          </a:p>
        </p:txBody>
      </p:sp>
    </p:spTree>
    <p:extLst>
      <p:ext uri="{BB962C8B-B14F-4D97-AF65-F5344CB8AC3E}">
        <p14:creationId xmlns:p14="http://schemas.microsoft.com/office/powerpoint/2010/main" val="219458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1</a:t>
            </a:fld>
            <a:endParaRPr lang="en-US" dirty="0"/>
          </a:p>
        </p:txBody>
      </p:sp>
    </p:spTree>
    <p:extLst>
      <p:ext uri="{BB962C8B-B14F-4D97-AF65-F5344CB8AC3E}">
        <p14:creationId xmlns:p14="http://schemas.microsoft.com/office/powerpoint/2010/main" val="331726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16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17</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34</a:t>
            </a:fld>
            <a:endParaRPr lang="en-US" dirty="0"/>
          </a:p>
        </p:txBody>
      </p:sp>
    </p:spTree>
    <p:extLst>
      <p:ext uri="{BB962C8B-B14F-4D97-AF65-F5344CB8AC3E}">
        <p14:creationId xmlns:p14="http://schemas.microsoft.com/office/powerpoint/2010/main" val="2308185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HealthInfoNet is prepared to take this one, with consent policies in place per Maine Law.</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A7FA0B2-9DA2-47C2-941F-51F95BBBDE6B}" type="slidenum">
              <a:rPr lang="en-US" altLang="en-US" smtClean="0">
                <a:latin typeface="Calibri" pitchFamily="34" charset="0"/>
              </a:rPr>
              <a:pPr eaLnBrk="1" hangingPunct="1"/>
              <a:t>36</a:t>
            </a:fld>
            <a:endParaRPr lang="en-US" altLang="en-US" dirty="0"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Times New Roman" pitchFamily="18" charset="0"/>
                <a:ea typeface="ＭＳ Ｐゴシック" pitchFamily="34" charset="-128"/>
              </a:rPr>
              <a:t>We provide communication tools to our healthcare organizations in compliance with Maine Law.</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2007F765-1FD4-4621-8748-D669469CF73B}" type="slidenum">
              <a:rPr lang="en-US" altLang="en-US" smtClean="0">
                <a:latin typeface="Calibri" pitchFamily="34" charset="0"/>
              </a:rPr>
              <a:pPr eaLnBrk="1" hangingPunct="1"/>
              <a:t>37</a:t>
            </a:fld>
            <a:endParaRPr lang="en-US" altLang="en-US" dirty="0"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And we comply with recent changes to Maine Law regarding Mental Health Information.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4612FC4-3AF7-445B-A040-1BE233E54566}" type="slidenum">
              <a:rPr lang="en-US" altLang="en-US" smtClean="0">
                <a:latin typeface="Calibri" pitchFamily="34" charset="0"/>
              </a:rPr>
              <a:pPr eaLnBrk="1" hangingPunct="1"/>
              <a:t>38</a:t>
            </a:fld>
            <a:endParaRPr lang="en-US" altLang="en-US" dirty="0"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And we have the technical infrastructure to comply with Maine Law regarding the Opt-In consent for Mental Health.</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333B4B1-B0E9-4B5A-BF19-6F7B40FF6976}" type="slidenum">
              <a:rPr lang="en-US" altLang="en-US" smtClean="0">
                <a:latin typeface="Calibri" pitchFamily="34" charset="0"/>
              </a:rPr>
              <a:pPr eaLnBrk="1" hangingPunct="1"/>
              <a:t>39</a:t>
            </a:fld>
            <a:endParaRPr lang="en-US" altLang="en-US" dirty="0" smtClean="0">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In Maine, we have the Health IT structure in place for BH organizations to integrate health care into the BH care of their patients, but h</a:t>
            </a:r>
            <a:r>
              <a:rPr lang="en-US" dirty="0" smtClean="0">
                <a:ea typeface="ＭＳ Ｐゴシック" pitchFamily="34" charset="-128"/>
              </a:rPr>
              <a:t>aving the ability to take in MH information and getting the information from MH providers is not the same thing.</a:t>
            </a:r>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531DA80-5C92-48E8-A0A6-F3BF7CA68A0D}" type="slidenum">
              <a:rPr lang="en-US" altLang="en-US" smtClean="0">
                <a:latin typeface="Calibri" pitchFamily="34" charset="0"/>
              </a:rPr>
              <a:pPr eaLnBrk="1" hangingPunct="1"/>
              <a:t>41</a:t>
            </a:fld>
            <a:endParaRPr lang="en-US" altLang="en-US" dirty="0" smtClean="0">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At the end of 2012, a grant through SAMSHA allowed HealthInfoNet to offer free connection to the HIE, so cost wasn’t a barrier, but the interest wasn’t there, as indicated by the low numbers…, but that’s changing.  </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E54DF05-40E3-4239-B73E-33187EFE4E2D}" type="slidenum">
              <a:rPr lang="en-US" altLang="en-US" smtClean="0">
                <a:latin typeface="Calibri" pitchFamily="34" charset="0"/>
              </a:rPr>
              <a:pPr eaLnBrk="1" hangingPunct="1"/>
              <a:t>42</a:t>
            </a:fld>
            <a:endParaRPr lang="en-US" altLang="en-US" dirty="0" smtClean="0">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308185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Elevator speech</a:t>
            </a:r>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2</a:t>
            </a:fld>
            <a:endParaRPr lang="en-US" dirty="0"/>
          </a:p>
        </p:txBody>
      </p:sp>
    </p:spTree>
    <p:extLst>
      <p:ext uri="{BB962C8B-B14F-4D97-AF65-F5344CB8AC3E}">
        <p14:creationId xmlns:p14="http://schemas.microsoft.com/office/powerpoint/2010/main" val="3052151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To be useful, data needs to be more than an EHR; it needs to be fluid, and Maine’s HIE provides a solution.</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918CC5E-9651-491E-A1B5-9C6FF9629587}" type="slidenum">
              <a:rPr lang="en-US" altLang="en-US" smtClean="0">
                <a:latin typeface="Calibri" pitchFamily="34" charset="0"/>
              </a:rPr>
              <a:pPr eaLnBrk="1" hangingPunct="1"/>
              <a:t>45</a:t>
            </a:fld>
            <a:endParaRPr lang="en-US" altLang="en-US" dirty="0" smtClean="0">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But exchanging mental health information is a change from the way “we’ve always done things,” and requires a cultural shift.</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0D072496-71FB-4670-B112-7A62055DC070}" type="slidenum">
              <a:rPr lang="en-US" altLang="en-US" smtClean="0">
                <a:latin typeface="Calibri" pitchFamily="34" charset="0"/>
              </a:rPr>
              <a:pPr eaLnBrk="1" hangingPunct="1"/>
              <a:t>47</a:t>
            </a:fld>
            <a:endParaRPr lang="en-US" altLang="en-US" dirty="0" smtClean="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ea typeface="ＭＳ Ｐゴシック" pitchFamily="34" charset="-128"/>
              </a:rPr>
              <a:t>it’s going to require the staff to provide extensive outreach to patients, and for clinical providers and team members to change their workflow and use the data in HIE to support integration of care for their patients.</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ED7A5FE7-DFDD-4E72-B57D-4FB14668D1A3}" type="slidenum">
              <a:rPr lang="en-US" altLang="en-US" smtClean="0">
                <a:latin typeface="Calibri" pitchFamily="34" charset="0"/>
              </a:rPr>
              <a:pPr eaLnBrk="1" hangingPunct="1"/>
              <a:t>48</a:t>
            </a:fld>
            <a:endParaRPr lang="en-US" altLang="en-US" dirty="0" smtClean="0">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solidFill>
                  <a:srgbClr val="000000"/>
                </a:solidFill>
                <a:ea typeface="ＭＳ Ｐゴシック" pitchFamily="34" charset="-128"/>
              </a:rPr>
              <a:t>But knowledge can help to lift barriers that make the cultural shift possible. (Lynn and Margaret may want to speak of the challenges and strategies)</a:t>
            </a:r>
          </a:p>
          <a:p>
            <a:endParaRPr lang="en-US" altLang="en-US" dirty="0" smtClean="0">
              <a:ea typeface="ＭＳ Ｐゴシック" pitchFamily="34"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CE7E7FE-0060-4679-8F1A-B0577C3DC6E5}" type="slidenum">
              <a:rPr lang="en-US" altLang="en-US" smtClean="0">
                <a:latin typeface="Calibri" pitchFamily="34" charset="0"/>
              </a:rPr>
              <a:pPr eaLnBrk="1" hangingPunct="1"/>
              <a:t>49</a:t>
            </a:fld>
            <a:endParaRPr lang="en-US" altLang="en-US" dirty="0" smtClean="0">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ea typeface="ＭＳ Ｐゴシック" pitchFamily="34" charset="-128"/>
              </a:rPr>
              <a:t>And also having the tools to implement the change helps to lift barriers to change.</a:t>
            </a:r>
          </a:p>
          <a:p>
            <a:endParaRPr lang="en-US" dirty="0" smtClean="0">
              <a:ea typeface="ＭＳ Ｐゴシック" pitchFamily="34" charset="-128"/>
            </a:endParaRPr>
          </a:p>
          <a:p>
            <a:endParaRPr lang="en-US" dirty="0" smtClean="0">
              <a:ea typeface="ＭＳ Ｐゴシック" pitchFamily="34" charset="-128"/>
            </a:endParaRPr>
          </a:p>
          <a:p>
            <a:endParaRPr lang="en-US" dirty="0" smtClean="0">
              <a:ea typeface="ＭＳ Ｐゴシック" pitchFamily="34" charset="-128"/>
            </a:endParaRP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5C0AD8A-641C-449D-A5A5-C138F9AA076B}" type="slidenum">
              <a:rPr lang="en-US" altLang="en-US" smtClean="0">
                <a:latin typeface="Calibri" pitchFamily="34" charset="0"/>
              </a:rPr>
              <a:pPr eaLnBrk="1" hangingPunct="1"/>
              <a:t>51</a:t>
            </a:fld>
            <a:endParaRPr lang="en-US" altLang="en-US" dirty="0" smtClean="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5</a:t>
            </a:fld>
            <a:endParaRPr lang="en-US" dirty="0"/>
          </a:p>
        </p:txBody>
      </p:sp>
    </p:spTree>
    <p:extLst>
      <p:ext uri="{BB962C8B-B14F-4D97-AF65-F5344CB8AC3E}">
        <p14:creationId xmlns:p14="http://schemas.microsoft.com/office/powerpoint/2010/main" val="3246449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6</a:t>
            </a:fld>
            <a:endParaRPr lang="en-US" dirty="0"/>
          </a:p>
        </p:txBody>
      </p:sp>
    </p:spTree>
    <p:extLst>
      <p:ext uri="{BB962C8B-B14F-4D97-AF65-F5344CB8AC3E}">
        <p14:creationId xmlns:p14="http://schemas.microsoft.com/office/powerpoint/2010/main" val="306189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85000" lnSpcReduction="10000"/>
          </a:bodyPr>
          <a:lstStyle/>
          <a:p>
            <a:pPr lvl="1">
              <a:spcBef>
                <a:spcPct val="20000"/>
              </a:spcBef>
              <a:buFont typeface="Arial" pitchFamily="34" charset="0"/>
              <a:buNone/>
              <a:defRPr/>
            </a:pPr>
            <a:r>
              <a:rPr lang="en-US" altLang="en-US" sz="1800" dirty="0">
                <a:solidFill>
                  <a:srgbClr val="004B8D"/>
                </a:solidFill>
                <a:latin typeface="Helvetica"/>
                <a:ea typeface="ＭＳ Ｐゴシック" pitchFamily="34" charset="-128"/>
              </a:rPr>
              <a:t>Active goals also lifts barriers, and milestone achievements are written into the SIM HIE Program.</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31137" indent="-281207" eaLnBrk="0" hangingPunct="0">
              <a:defRPr>
                <a:solidFill>
                  <a:schemeClr val="tx1"/>
                </a:solidFill>
                <a:latin typeface="Arial" pitchFamily="34" charset="0"/>
                <a:ea typeface="ＭＳ Ｐゴシック" pitchFamily="34" charset="-128"/>
              </a:defRPr>
            </a:lvl2pPr>
            <a:lvl3pPr marL="1124826" indent="-224965" eaLnBrk="0" hangingPunct="0">
              <a:defRPr>
                <a:solidFill>
                  <a:schemeClr val="tx1"/>
                </a:solidFill>
                <a:latin typeface="Arial" pitchFamily="34" charset="0"/>
                <a:ea typeface="ＭＳ Ｐゴシック" pitchFamily="34" charset="-128"/>
              </a:defRPr>
            </a:lvl3pPr>
            <a:lvl4pPr marL="1574757" indent="-224965" eaLnBrk="0" hangingPunct="0">
              <a:defRPr>
                <a:solidFill>
                  <a:schemeClr val="tx1"/>
                </a:solidFill>
                <a:latin typeface="Arial" pitchFamily="34" charset="0"/>
                <a:ea typeface="ＭＳ Ｐゴシック" pitchFamily="34" charset="-128"/>
              </a:defRPr>
            </a:lvl4pPr>
            <a:lvl5pPr marL="2024687" indent="-224965" eaLnBrk="0" hangingPunct="0">
              <a:defRPr>
                <a:solidFill>
                  <a:schemeClr val="tx1"/>
                </a:solidFill>
                <a:latin typeface="Arial" pitchFamily="34" charset="0"/>
                <a:ea typeface="ＭＳ Ｐゴシック" pitchFamily="34" charset="-128"/>
              </a:defRPr>
            </a:lvl5pPr>
            <a:lvl6pPr marL="2474618" indent="-224965" eaLnBrk="0" fontAlgn="base" hangingPunct="0">
              <a:spcBef>
                <a:spcPct val="0"/>
              </a:spcBef>
              <a:spcAft>
                <a:spcPct val="0"/>
              </a:spcAft>
              <a:defRPr>
                <a:solidFill>
                  <a:schemeClr val="tx1"/>
                </a:solidFill>
                <a:latin typeface="Arial" pitchFamily="34" charset="0"/>
                <a:ea typeface="ＭＳ Ｐゴシック" pitchFamily="34" charset="-128"/>
              </a:defRPr>
            </a:lvl6pPr>
            <a:lvl7pPr marL="2924548" indent="-224965" eaLnBrk="0" fontAlgn="base" hangingPunct="0">
              <a:spcBef>
                <a:spcPct val="0"/>
              </a:spcBef>
              <a:spcAft>
                <a:spcPct val="0"/>
              </a:spcAft>
              <a:defRPr>
                <a:solidFill>
                  <a:schemeClr val="tx1"/>
                </a:solidFill>
                <a:latin typeface="Arial" pitchFamily="34" charset="0"/>
                <a:ea typeface="ＭＳ Ｐゴシック" pitchFamily="34" charset="-128"/>
              </a:defRPr>
            </a:lvl7pPr>
            <a:lvl8pPr marL="3374479" indent="-224965" eaLnBrk="0" fontAlgn="base" hangingPunct="0">
              <a:spcBef>
                <a:spcPct val="0"/>
              </a:spcBef>
              <a:spcAft>
                <a:spcPct val="0"/>
              </a:spcAft>
              <a:defRPr>
                <a:solidFill>
                  <a:schemeClr val="tx1"/>
                </a:solidFill>
                <a:latin typeface="Arial" pitchFamily="34" charset="0"/>
                <a:ea typeface="ＭＳ Ｐゴシック" pitchFamily="34" charset="-128"/>
              </a:defRPr>
            </a:lvl8pPr>
            <a:lvl9pPr marL="3824409" indent="-224965"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A6576AFD-3B8D-44B3-8D0B-7C5B71BF8A63}" type="slidenum">
              <a:rPr lang="en-US" altLang="en-US" smtClean="0">
                <a:solidFill>
                  <a:prstClr val="black"/>
                </a:solidFill>
                <a:latin typeface="Calibri" pitchFamily="34" charset="0"/>
              </a:rPr>
              <a:pPr eaLnBrk="1" hangingPunct="1"/>
              <a:t>7</a:t>
            </a:fld>
            <a:endParaRPr lang="en-US" altLang="en-US" dirty="0" smtClean="0">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E5E8E99-545C-4A49-8506-0905DA47FE13}" type="slidenum">
              <a:rPr lang="en-US" smtClean="0"/>
              <a:pPr/>
              <a:t>14</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2231837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1878813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4026766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3850500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1692858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1404992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3986491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129626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2909658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540554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63B61B-E194-4D2B-AF90-557D31F33ADD}" type="slidenum">
              <a:rPr lang="en-US" smtClean="0"/>
              <a:t>‹#›</a:t>
            </a:fld>
            <a:endParaRPr lang="en-US"/>
          </a:p>
        </p:txBody>
      </p:sp>
    </p:spTree>
    <p:extLst>
      <p:ext uri="{BB962C8B-B14F-4D97-AF65-F5344CB8AC3E}">
        <p14:creationId xmlns:p14="http://schemas.microsoft.com/office/powerpoint/2010/main" val="2417682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39835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4237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35801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394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5530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82217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4031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994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5195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9420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82DB45A-25C9-DE48-B85D-467F7E8C3C9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5932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457200"/>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782DB45A-25C9-DE48-B85D-467F7E8C3C9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745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4013516-D33C-4AD9-AA21-18F8F840099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6356350"/>
            <a:ext cx="1828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6200" y="6324600"/>
            <a:ext cx="1143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013516-D33C-4AD9-AA21-18F8F840099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0" y="6324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3B61B-E194-4D2B-AF90-557D31F33ADD}" type="slidenum">
              <a:rPr lang="en-US" smtClean="0"/>
              <a:t>‹#›</a:t>
            </a:fld>
            <a:endParaRPr lang="en-US"/>
          </a:p>
        </p:txBody>
      </p:sp>
    </p:spTree>
    <p:extLst>
      <p:ext uri="{BB962C8B-B14F-4D97-AF65-F5344CB8AC3E}">
        <p14:creationId xmlns:p14="http://schemas.microsoft.com/office/powerpoint/2010/main" val="22094709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2460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782DB45A-25C9-DE48-B85D-467F7E8C3C9B}"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6617176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ma-assn.org/amednews/2012/11/12/gvl11112.htm" TargetMode="External"/><Relationship Id="rId2" Type="http://schemas.openxmlformats.org/officeDocument/2006/relationships/hyperlink" Target="http://www.aafp.org/online/etc/medialib/aafp_org/documents/policy/fed/background/mpfs071212.Par.0001.File.dat/MPFS071212.pdf"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mailto:rcook@hinfonet.or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mailto:pprofenno@hinfonet.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smtClean="0"/>
              <a:t>SIM- Data </a:t>
            </a:r>
            <a:r>
              <a:rPr lang="en-US" b="1" dirty="0"/>
              <a:t>Infrastructure</a:t>
            </a:r>
            <a:br>
              <a:rPr lang="en-US" b="1" dirty="0"/>
            </a:br>
            <a:r>
              <a:rPr lang="en-US" b="1" dirty="0"/>
              <a:t>Subcommittee</a:t>
            </a:r>
            <a:endParaRPr lang="en-US" dirty="0"/>
          </a:p>
        </p:txBody>
      </p:sp>
      <p:sp>
        <p:nvSpPr>
          <p:cNvPr id="6" name="Subtitle 5"/>
          <p:cNvSpPr>
            <a:spLocks noGrp="1"/>
          </p:cNvSpPr>
          <p:nvPr>
            <p:ph type="subTitle" idx="1"/>
          </p:nvPr>
        </p:nvSpPr>
        <p:spPr/>
        <p:txBody>
          <a:bodyPr/>
          <a:lstStyle/>
          <a:p>
            <a:r>
              <a:rPr lang="en-US" dirty="0" smtClean="0">
                <a:solidFill>
                  <a:srgbClr val="007176"/>
                </a:solidFill>
              </a:rPr>
              <a:t>April 16, 2014</a:t>
            </a:r>
            <a:endParaRPr lang="en-US" dirty="0">
              <a:solidFill>
                <a:srgbClr val="007176"/>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2819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4495800"/>
            <a:ext cx="7639050"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4013516-D33C-4AD9-AA21-18F8F8400992}" type="slidenum">
              <a:rPr lang="en-US" smtClean="0"/>
              <a:pPr/>
              <a:t>1</a:t>
            </a:fld>
            <a:endParaRPr lang="en-US" dirty="0"/>
          </a:p>
        </p:txBody>
      </p:sp>
    </p:spTree>
    <p:extLst>
      <p:ext uri="{BB962C8B-B14F-4D97-AF65-F5344CB8AC3E}">
        <p14:creationId xmlns:p14="http://schemas.microsoft.com/office/powerpoint/2010/main" val="9819414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Real-Time Event Notification</a:t>
            </a:r>
            <a:endParaRPr lang="en-US" dirty="0"/>
          </a:p>
        </p:txBody>
      </p:sp>
      <p:sp>
        <p:nvSpPr>
          <p:cNvPr id="3" name="Content Placeholder 2"/>
          <p:cNvSpPr>
            <a:spLocks noGrp="1"/>
          </p:cNvSpPr>
          <p:nvPr>
            <p:ph idx="1"/>
          </p:nvPr>
        </p:nvSpPr>
        <p:spPr>
          <a:xfrm>
            <a:off x="457200" y="2057400"/>
            <a:ext cx="8229600" cy="3429000"/>
          </a:xfrm>
        </p:spPr>
        <p:txBody>
          <a:bodyPr>
            <a:normAutofit lnSpcReduction="10000"/>
          </a:bodyPr>
          <a:lstStyle/>
          <a:p>
            <a:r>
              <a:rPr lang="en-US" dirty="0" smtClean="0"/>
              <a:t>In July 2013, HIN deployed the use of email as a method to “notify” health care provider’s and their staff when a specific event had occurred related to any patient/provider participating in the HIE. </a:t>
            </a:r>
          </a:p>
          <a:p>
            <a:pPr lvl="1"/>
            <a:r>
              <a:rPr lang="en-US" dirty="0" smtClean="0"/>
              <a:t>Provides a “push” tool directly to email</a:t>
            </a:r>
          </a:p>
          <a:p>
            <a:pPr lvl="1"/>
            <a:r>
              <a:rPr lang="en-US" dirty="0" smtClean="0"/>
              <a:t>Supports rapid “real time” care coordination</a:t>
            </a:r>
          </a:p>
        </p:txBody>
      </p:sp>
      <p:sp>
        <p:nvSpPr>
          <p:cNvPr id="5" name="Slide Number Placeholder 4"/>
          <p:cNvSpPr txBox="1">
            <a:spLocks/>
          </p:cNvSpPr>
          <p:nvPr/>
        </p:nvSpPr>
        <p:spPr>
          <a:xfrm>
            <a:off x="152400" y="6324600"/>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647"/>
              </a:solidFill>
              <a:effectLst/>
              <a:uLnTx/>
              <a:uFillTx/>
              <a:latin typeface="+mn-lt"/>
              <a:ea typeface="+mn-ea"/>
              <a:cs typeface="+mn-cs"/>
            </a:endParaRPr>
          </a:p>
        </p:txBody>
      </p:sp>
      <p:sp>
        <p:nvSpPr>
          <p:cNvPr id="4" name="TextBox 3"/>
          <p:cNvSpPr txBox="1"/>
          <p:nvPr/>
        </p:nvSpPr>
        <p:spPr>
          <a:xfrm>
            <a:off x="533400" y="6172200"/>
            <a:ext cx="457200" cy="307777"/>
          </a:xfrm>
          <a:prstGeom prst="rect">
            <a:avLst/>
          </a:prstGeom>
          <a:noFill/>
        </p:spPr>
        <p:txBody>
          <a:bodyPr wrap="square" rtlCol="0">
            <a:spAutoFit/>
          </a:bodyPr>
          <a:lstStyle/>
          <a:p>
            <a:r>
              <a:rPr lang="en-US" sz="1400" dirty="0" smtClean="0"/>
              <a:t>10</a:t>
            </a:r>
            <a:endParaRPr lang="en-US" sz="1400" dirty="0"/>
          </a:p>
        </p:txBody>
      </p:sp>
    </p:spTree>
    <p:extLst>
      <p:ext uri="{BB962C8B-B14F-4D97-AF65-F5344CB8AC3E}">
        <p14:creationId xmlns:p14="http://schemas.microsoft.com/office/powerpoint/2010/main" val="19671737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Participation in Notifications</a:t>
            </a:r>
            <a:endParaRPr lang="en-US" dirty="0"/>
          </a:p>
        </p:txBody>
      </p:sp>
      <p:sp>
        <p:nvSpPr>
          <p:cNvPr id="3" name="Content Placeholder 2"/>
          <p:cNvSpPr>
            <a:spLocks noGrp="1"/>
          </p:cNvSpPr>
          <p:nvPr>
            <p:ph idx="1"/>
          </p:nvPr>
        </p:nvSpPr>
        <p:spPr/>
        <p:txBody>
          <a:bodyPr>
            <a:normAutofit/>
          </a:bodyPr>
          <a:lstStyle/>
          <a:p>
            <a:r>
              <a:rPr lang="en-US" dirty="0" smtClean="0"/>
              <a:t>In order to participate in this HIN service a provider must be engaged in a active “Participation Agreement” (contract) for HIE services.</a:t>
            </a:r>
          </a:p>
          <a:p>
            <a:pPr lvl="1"/>
            <a:r>
              <a:rPr lang="en-US" dirty="0" smtClean="0"/>
              <a:t>This includes both the bi-directional connection (sharing data directly) As well as the “view/download”  connection</a:t>
            </a:r>
            <a:endParaRPr lang="en-US" dirty="0"/>
          </a:p>
          <a:p>
            <a:r>
              <a:rPr lang="en-US" dirty="0" smtClean="0"/>
              <a:t>There are no additional costs for this service</a:t>
            </a:r>
          </a:p>
        </p:txBody>
      </p:sp>
      <p:sp>
        <p:nvSpPr>
          <p:cNvPr id="5" name="Slide Number Placeholder 4"/>
          <p:cNvSpPr txBox="1">
            <a:spLocks/>
          </p:cNvSpPr>
          <p:nvPr/>
        </p:nvSpPr>
        <p:spPr>
          <a:xfrm>
            <a:off x="152400" y="6324600"/>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647"/>
              </a:solidFill>
              <a:effectLst/>
              <a:uLnTx/>
              <a:uFillTx/>
              <a:latin typeface="+mn-lt"/>
              <a:ea typeface="+mn-ea"/>
              <a:cs typeface="+mn-cs"/>
            </a:endParaRPr>
          </a:p>
        </p:txBody>
      </p:sp>
      <p:sp>
        <p:nvSpPr>
          <p:cNvPr id="4" name="TextBox 3"/>
          <p:cNvSpPr txBox="1"/>
          <p:nvPr/>
        </p:nvSpPr>
        <p:spPr>
          <a:xfrm>
            <a:off x="533400" y="6096000"/>
            <a:ext cx="533400" cy="307777"/>
          </a:xfrm>
          <a:prstGeom prst="rect">
            <a:avLst/>
          </a:prstGeom>
          <a:noFill/>
        </p:spPr>
        <p:txBody>
          <a:bodyPr wrap="square" rtlCol="0">
            <a:spAutoFit/>
          </a:bodyPr>
          <a:lstStyle/>
          <a:p>
            <a:r>
              <a:rPr lang="en-US" sz="1400" dirty="0" smtClean="0"/>
              <a:t>11</a:t>
            </a:r>
            <a:endParaRPr lang="en-US" sz="1400" dirty="0"/>
          </a:p>
        </p:txBody>
      </p:sp>
    </p:spTree>
    <p:extLst>
      <p:ext uri="{BB962C8B-B14F-4D97-AF65-F5344CB8AC3E}">
        <p14:creationId xmlns:p14="http://schemas.microsoft.com/office/powerpoint/2010/main" val="3009966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the Notifications?</a:t>
            </a:r>
            <a:endParaRPr lang="en-US" dirty="0"/>
          </a:p>
        </p:txBody>
      </p:sp>
      <p:sp>
        <p:nvSpPr>
          <p:cNvPr id="3" name="Content Placeholder 2"/>
          <p:cNvSpPr>
            <a:spLocks noGrp="1"/>
          </p:cNvSpPr>
          <p:nvPr>
            <p:ph idx="1"/>
          </p:nvPr>
        </p:nvSpPr>
        <p:spPr>
          <a:xfrm>
            <a:off x="457200" y="1371600"/>
            <a:ext cx="8229600" cy="5029200"/>
          </a:xfrm>
        </p:spPr>
        <p:txBody>
          <a:bodyPr>
            <a:normAutofit fontScale="92500" lnSpcReduction="10000"/>
          </a:bodyPr>
          <a:lstStyle/>
          <a:p>
            <a:r>
              <a:rPr lang="en-US" dirty="0"/>
              <a:t>Notifications are emails containing a patient’s </a:t>
            </a:r>
            <a:r>
              <a:rPr lang="en-US" dirty="0" smtClean="0"/>
              <a:t>MRN (not PHI) </a:t>
            </a:r>
            <a:r>
              <a:rPr lang="en-US" dirty="0"/>
              <a:t>that inform a designated healthcare professional that there has been a particular event associated with that </a:t>
            </a:r>
            <a:r>
              <a:rPr lang="en-US" dirty="0" smtClean="0"/>
              <a:t>MRN in the HIE.</a:t>
            </a:r>
          </a:p>
          <a:p>
            <a:pPr marL="0" indent="0">
              <a:buNone/>
            </a:pPr>
            <a:endParaRPr lang="en-US" dirty="0" smtClean="0"/>
          </a:p>
          <a:p>
            <a:r>
              <a:rPr lang="en-US" dirty="0" smtClean="0"/>
              <a:t>Those receiving the notification would then access the HIE portal to retrieve the clinical PHI information association with the notification and any other related information in the HIE that is necessary. </a:t>
            </a:r>
          </a:p>
          <a:p>
            <a:pPr marL="0" indent="0">
              <a:buNone/>
            </a:pPr>
            <a:endParaRPr lang="en-US" dirty="0"/>
          </a:p>
          <a:p>
            <a:pPr marL="0" indent="0">
              <a:buNone/>
            </a:pPr>
            <a:endParaRPr lang="en-US" dirty="0"/>
          </a:p>
        </p:txBody>
      </p:sp>
      <p:sp>
        <p:nvSpPr>
          <p:cNvPr id="5" name="Slide Number Placeholder 4"/>
          <p:cNvSpPr txBox="1">
            <a:spLocks/>
          </p:cNvSpPr>
          <p:nvPr/>
        </p:nvSpPr>
        <p:spPr>
          <a:xfrm>
            <a:off x="152400" y="6324600"/>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647"/>
              </a:solidFill>
              <a:effectLst/>
              <a:uLnTx/>
              <a:uFillTx/>
              <a:latin typeface="+mn-lt"/>
              <a:ea typeface="+mn-ea"/>
              <a:cs typeface="+mn-cs"/>
            </a:endParaRPr>
          </a:p>
        </p:txBody>
      </p:sp>
      <p:sp>
        <p:nvSpPr>
          <p:cNvPr id="4" name="TextBox 3"/>
          <p:cNvSpPr txBox="1"/>
          <p:nvPr/>
        </p:nvSpPr>
        <p:spPr>
          <a:xfrm>
            <a:off x="609600" y="6318228"/>
            <a:ext cx="533400" cy="307777"/>
          </a:xfrm>
          <a:prstGeom prst="rect">
            <a:avLst/>
          </a:prstGeom>
          <a:noFill/>
        </p:spPr>
        <p:txBody>
          <a:bodyPr wrap="square" rtlCol="0">
            <a:spAutoFit/>
          </a:bodyPr>
          <a:lstStyle/>
          <a:p>
            <a:r>
              <a:rPr lang="en-US" sz="1400" dirty="0" smtClean="0"/>
              <a:t>12</a:t>
            </a:r>
            <a:endParaRPr lang="en-US" sz="1400" dirty="0"/>
          </a:p>
        </p:txBody>
      </p:sp>
    </p:spTree>
    <p:extLst>
      <p:ext uri="{BB962C8B-B14F-4D97-AF65-F5344CB8AC3E}">
        <p14:creationId xmlns:p14="http://schemas.microsoft.com/office/powerpoint/2010/main" val="3898011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Events are Included?</a:t>
            </a:r>
            <a:endParaRPr lang="en-US" dirty="0"/>
          </a:p>
        </p:txBody>
      </p:sp>
      <p:sp>
        <p:nvSpPr>
          <p:cNvPr id="3" name="Content Placeholder 2"/>
          <p:cNvSpPr>
            <a:spLocks noGrp="1"/>
          </p:cNvSpPr>
          <p:nvPr>
            <p:ph idx="1"/>
          </p:nvPr>
        </p:nvSpPr>
        <p:spPr/>
        <p:txBody>
          <a:bodyPr/>
          <a:lstStyle/>
          <a:p>
            <a:r>
              <a:rPr lang="en-US" dirty="0"/>
              <a:t>Currently notifications can be linked </a:t>
            </a:r>
            <a:r>
              <a:rPr lang="en-US" dirty="0" smtClean="0"/>
              <a:t>to the events:</a:t>
            </a:r>
            <a:endParaRPr lang="en-US" dirty="0"/>
          </a:p>
          <a:p>
            <a:pPr lvl="1"/>
            <a:r>
              <a:rPr lang="en-US" dirty="0"/>
              <a:t>Emergency room admission and/or discharge</a:t>
            </a:r>
          </a:p>
          <a:p>
            <a:pPr lvl="1"/>
            <a:r>
              <a:rPr lang="en-US" dirty="0"/>
              <a:t>Inpatient admission and/or </a:t>
            </a:r>
            <a:r>
              <a:rPr lang="en-US" dirty="0" smtClean="0"/>
              <a:t>discharge</a:t>
            </a:r>
          </a:p>
          <a:p>
            <a:pPr lvl="1"/>
            <a:r>
              <a:rPr lang="en-US" dirty="0" smtClean="0"/>
              <a:t>Skilled Nursing Facility (SNF) discharge</a:t>
            </a:r>
            <a:endParaRPr lang="en-US" dirty="0"/>
          </a:p>
          <a:p>
            <a:pPr lvl="1"/>
            <a:r>
              <a:rPr lang="en-US" dirty="0"/>
              <a:t>Laboratory </a:t>
            </a:r>
            <a:r>
              <a:rPr lang="en-US" dirty="0" smtClean="0"/>
              <a:t>use</a:t>
            </a:r>
            <a:endParaRPr lang="en-US" dirty="0"/>
          </a:p>
          <a:p>
            <a:pPr lvl="1"/>
            <a:r>
              <a:rPr lang="en-US" dirty="0"/>
              <a:t>Imaging use</a:t>
            </a:r>
          </a:p>
          <a:p>
            <a:pPr marL="0" indent="0">
              <a:buNone/>
            </a:pPr>
            <a:endParaRPr lang="en-US" dirty="0"/>
          </a:p>
        </p:txBody>
      </p:sp>
      <p:sp>
        <p:nvSpPr>
          <p:cNvPr id="5" name="Slide Number Placeholder 4"/>
          <p:cNvSpPr txBox="1">
            <a:spLocks/>
          </p:cNvSpPr>
          <p:nvPr/>
        </p:nvSpPr>
        <p:spPr>
          <a:xfrm>
            <a:off x="152400" y="6324600"/>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647"/>
              </a:solidFill>
              <a:effectLst/>
              <a:uLnTx/>
              <a:uFillTx/>
              <a:latin typeface="+mn-lt"/>
              <a:ea typeface="+mn-ea"/>
              <a:cs typeface="+mn-cs"/>
            </a:endParaRPr>
          </a:p>
        </p:txBody>
      </p:sp>
      <p:sp>
        <p:nvSpPr>
          <p:cNvPr id="4" name="TextBox 3"/>
          <p:cNvSpPr txBox="1"/>
          <p:nvPr/>
        </p:nvSpPr>
        <p:spPr>
          <a:xfrm>
            <a:off x="533400" y="6172200"/>
            <a:ext cx="457200" cy="307777"/>
          </a:xfrm>
          <a:prstGeom prst="rect">
            <a:avLst/>
          </a:prstGeom>
          <a:noFill/>
        </p:spPr>
        <p:txBody>
          <a:bodyPr wrap="square" rtlCol="0">
            <a:spAutoFit/>
          </a:bodyPr>
          <a:lstStyle/>
          <a:p>
            <a:r>
              <a:rPr lang="en-US" sz="1400" dirty="0" smtClean="0"/>
              <a:t>13</a:t>
            </a:r>
            <a:endParaRPr lang="en-US" sz="1400" dirty="0"/>
          </a:p>
        </p:txBody>
      </p:sp>
    </p:spTree>
    <p:extLst>
      <p:ext uri="{BB962C8B-B14F-4D97-AF65-F5344CB8AC3E}">
        <p14:creationId xmlns:p14="http://schemas.microsoft.com/office/powerpoint/2010/main" val="12012049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use of Notifications</a:t>
            </a:r>
            <a:endParaRPr lang="en-US" dirty="0"/>
          </a:p>
        </p:txBody>
      </p:sp>
      <p:sp>
        <p:nvSpPr>
          <p:cNvPr id="3" name="Content Placeholder 2"/>
          <p:cNvSpPr>
            <a:spLocks noGrp="1"/>
          </p:cNvSpPr>
          <p:nvPr>
            <p:ph idx="1"/>
          </p:nvPr>
        </p:nvSpPr>
        <p:spPr/>
        <p:txBody>
          <a:bodyPr>
            <a:normAutofit fontScale="85000" lnSpcReduction="20000"/>
          </a:bodyPr>
          <a:lstStyle/>
          <a:p>
            <a:pPr>
              <a:lnSpc>
                <a:spcPct val="120000"/>
              </a:lnSpc>
            </a:pPr>
            <a:r>
              <a:rPr lang="en-US" dirty="0"/>
              <a:t>R</a:t>
            </a:r>
            <a:r>
              <a:rPr lang="en-US" dirty="0" smtClean="0"/>
              <a:t>eal time information “that comes to you” is critical to the success of care coordination activities across the health care continuum. </a:t>
            </a:r>
          </a:p>
          <a:p>
            <a:pPr>
              <a:lnSpc>
                <a:spcPct val="120000"/>
              </a:lnSpc>
            </a:pPr>
            <a:r>
              <a:rPr lang="en-US" dirty="0" smtClean="0"/>
              <a:t>Having real time access to ER and Inpatient discharge documentation improves the time and cost associated with these care coordination activities today. </a:t>
            </a:r>
          </a:p>
          <a:p>
            <a:pPr>
              <a:lnSpc>
                <a:spcPct val="120000"/>
              </a:lnSpc>
            </a:pPr>
            <a:r>
              <a:rPr lang="en-US" dirty="0" smtClean="0"/>
              <a:t>The impact has already been very positive for Community Care Team panel managers, Family Medicine </a:t>
            </a:r>
            <a:r>
              <a:rPr lang="en-US" dirty="0"/>
              <a:t>c</a:t>
            </a:r>
            <a:r>
              <a:rPr lang="en-US" dirty="0" smtClean="0"/>
              <a:t>are managers, Oncology and Cardiology nurses. </a:t>
            </a:r>
            <a:endParaRPr lang="en-US" dirty="0"/>
          </a:p>
        </p:txBody>
      </p:sp>
      <p:sp>
        <p:nvSpPr>
          <p:cNvPr id="4" name="TextBox 3"/>
          <p:cNvSpPr txBox="1"/>
          <p:nvPr/>
        </p:nvSpPr>
        <p:spPr>
          <a:xfrm>
            <a:off x="685800" y="6172200"/>
            <a:ext cx="533400" cy="307777"/>
          </a:xfrm>
          <a:prstGeom prst="rect">
            <a:avLst/>
          </a:prstGeom>
          <a:noFill/>
        </p:spPr>
        <p:txBody>
          <a:bodyPr wrap="square" rtlCol="0">
            <a:spAutoFit/>
          </a:bodyPr>
          <a:lstStyle/>
          <a:p>
            <a:r>
              <a:rPr lang="en-US" sz="1400" dirty="0" smtClean="0"/>
              <a:t>14</a:t>
            </a:r>
            <a:endParaRPr lang="en-US" sz="1400" dirty="0"/>
          </a:p>
        </p:txBody>
      </p:sp>
    </p:spTree>
    <p:extLst>
      <p:ext uri="{BB962C8B-B14F-4D97-AF65-F5344CB8AC3E}">
        <p14:creationId xmlns:p14="http://schemas.microsoft.com/office/powerpoint/2010/main" val="7199656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228600"/>
            <a:ext cx="8915400" cy="7223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Care Management Reimbursement Related to HIE Notifications </a:t>
            </a:r>
          </a:p>
        </p:txBody>
      </p:sp>
      <p:sp>
        <p:nvSpPr>
          <p:cNvPr id="4" name="Content Placeholder 2"/>
          <p:cNvSpPr txBox="1">
            <a:spLocks/>
          </p:cNvSpPr>
          <p:nvPr/>
        </p:nvSpPr>
        <p:spPr>
          <a:xfrm>
            <a:off x="304800" y="1387475"/>
            <a:ext cx="8534400" cy="12795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600" dirty="0" smtClean="0"/>
              <a:t>Medicare has approved two new CPT transitional care management (TCM) codes to reflect the non-face-to-face care management work involved in primary care.</a:t>
            </a:r>
          </a:p>
        </p:txBody>
      </p:sp>
      <p:graphicFrame>
        <p:nvGraphicFramePr>
          <p:cNvPr id="5" name="Table 4"/>
          <p:cNvGraphicFramePr>
            <a:graphicFrameLocks noGrp="1"/>
          </p:cNvGraphicFramePr>
          <p:nvPr>
            <p:extLst>
              <p:ext uri="{D42A27DB-BD31-4B8C-83A1-F6EECF244321}">
                <p14:modId xmlns:p14="http://schemas.microsoft.com/office/powerpoint/2010/main" val="3593727583"/>
              </p:ext>
            </p:extLst>
          </p:nvPr>
        </p:nvGraphicFramePr>
        <p:xfrm>
          <a:off x="304800" y="2117725"/>
          <a:ext cx="8610600" cy="2454275"/>
        </p:xfrm>
        <a:graphic>
          <a:graphicData uri="http://schemas.openxmlformats.org/drawingml/2006/table">
            <a:tbl>
              <a:tblPr firstRow="1" bandRow="1">
                <a:tableStyleId>{0E3FDE45-AF77-4B5C-9715-49D594BDF05E}</a:tableStyleId>
              </a:tblPr>
              <a:tblGrid>
                <a:gridCol w="609600"/>
                <a:gridCol w="5334000"/>
                <a:gridCol w="1295400"/>
                <a:gridCol w="1371600"/>
              </a:tblGrid>
              <a:tr h="762199">
                <a:tc>
                  <a:txBody>
                    <a:bodyPr/>
                    <a:lstStyle/>
                    <a:p>
                      <a:pPr algn="ctr"/>
                      <a:r>
                        <a:rPr lang="en-US" sz="1100" dirty="0" smtClean="0"/>
                        <a:t>Code</a:t>
                      </a:r>
                      <a:endParaRPr lang="en-US" sz="1100" dirty="0"/>
                    </a:p>
                  </a:txBody>
                  <a:tcPr marT="45744" marB="45744" anchor="ctr"/>
                </a:tc>
                <a:tc>
                  <a:txBody>
                    <a:bodyPr/>
                    <a:lstStyle/>
                    <a:p>
                      <a:pPr algn="ctr"/>
                      <a:r>
                        <a:rPr lang="en-US" sz="1100" dirty="0" smtClean="0"/>
                        <a:t>Required elements</a:t>
                      </a:r>
                      <a:endParaRPr lang="en-US" sz="1100" dirty="0"/>
                    </a:p>
                  </a:txBody>
                  <a:tcPr marT="45744" marB="45744" anchor="ctr"/>
                </a:tc>
                <a:tc>
                  <a:txBody>
                    <a:bodyPr/>
                    <a:lstStyle/>
                    <a:p>
                      <a:pPr algn="ctr"/>
                      <a:r>
                        <a:rPr lang="en-US" sz="1100" dirty="0" smtClean="0"/>
                        <a:t>Reimbursement in facility setting (approximate)</a:t>
                      </a:r>
                      <a:endParaRPr lang="en-US" sz="1100" dirty="0"/>
                    </a:p>
                  </a:txBody>
                  <a:tcPr marT="45744" marB="45744" anchor="ctr"/>
                </a:tc>
                <a:tc>
                  <a:txBody>
                    <a:bodyPr/>
                    <a:lstStyle/>
                    <a:p>
                      <a:pPr algn="ctr"/>
                      <a:r>
                        <a:rPr lang="en-US" sz="1100" dirty="0" smtClean="0"/>
                        <a:t>Reimbursement in non-facility</a:t>
                      </a:r>
                      <a:r>
                        <a:rPr lang="en-US" sz="1100" baseline="0" dirty="0" smtClean="0"/>
                        <a:t> setting (approximate)</a:t>
                      </a:r>
                      <a:endParaRPr lang="en-US" sz="1100" dirty="0"/>
                    </a:p>
                  </a:txBody>
                  <a:tcPr marT="45744" marB="45744" anchor="ctr"/>
                </a:tc>
              </a:tr>
              <a:tr h="929877">
                <a:tc>
                  <a:txBody>
                    <a:bodyPr/>
                    <a:lstStyle/>
                    <a:p>
                      <a:pPr algn="ctr"/>
                      <a:r>
                        <a:rPr lang="en-US" sz="1100" dirty="0" smtClean="0"/>
                        <a:t>99495</a:t>
                      </a:r>
                      <a:endParaRPr lang="en-US" sz="1100" dirty="0"/>
                    </a:p>
                  </a:txBody>
                  <a:tcPr marT="45744" marB="45744" anchor="ctr"/>
                </a:tc>
                <a:tc>
                  <a:txBody>
                    <a:bodyPr/>
                    <a:lstStyle/>
                    <a:p>
                      <a:pPr marL="285750" indent="-285750">
                        <a:buFont typeface="Arial" pitchFamily="34" charset="0"/>
                        <a:buChar char="•"/>
                      </a:pPr>
                      <a:r>
                        <a:rPr lang="en-US" sz="1100" dirty="0" smtClean="0"/>
                        <a:t>Communication (direct</a:t>
                      </a:r>
                      <a:r>
                        <a:rPr lang="en-US" sz="1100" baseline="0" dirty="0" smtClean="0"/>
                        <a:t> contact, telephone, electronic) with the patient and/or caregiver within 2 business days of discharge</a:t>
                      </a:r>
                    </a:p>
                    <a:p>
                      <a:pPr marL="285750" indent="-285750">
                        <a:buFont typeface="Arial" pitchFamily="34" charset="0"/>
                        <a:buChar char="•"/>
                      </a:pPr>
                      <a:r>
                        <a:rPr lang="en-US" sz="1100" baseline="0" dirty="0" smtClean="0"/>
                        <a:t>Medical decision making of at least moderate complexity during the service period</a:t>
                      </a:r>
                    </a:p>
                    <a:p>
                      <a:pPr marL="285750" indent="-285750">
                        <a:buFont typeface="Arial" pitchFamily="34" charset="0"/>
                        <a:buChar char="•"/>
                      </a:pPr>
                      <a:r>
                        <a:rPr lang="en-US" sz="1100" baseline="0" dirty="0" smtClean="0"/>
                        <a:t>Face-to-face visit, within 14 calendar days of discharge</a:t>
                      </a:r>
                      <a:endParaRPr lang="en-US" sz="1100" dirty="0"/>
                    </a:p>
                  </a:txBody>
                  <a:tcPr marT="45744" marB="45744"/>
                </a:tc>
                <a:tc>
                  <a:txBody>
                    <a:bodyPr/>
                    <a:lstStyle/>
                    <a:p>
                      <a:pPr algn="ctr"/>
                      <a:r>
                        <a:rPr lang="en-US" sz="1100" dirty="0" smtClean="0"/>
                        <a:t>$135 </a:t>
                      </a:r>
                      <a:endParaRPr lang="en-US" sz="1100" dirty="0"/>
                    </a:p>
                  </a:txBody>
                  <a:tcPr marT="45744" marB="45744" anchor="ctr"/>
                </a:tc>
                <a:tc>
                  <a:txBody>
                    <a:bodyPr/>
                    <a:lstStyle/>
                    <a:p>
                      <a:pPr algn="ctr"/>
                      <a:r>
                        <a:rPr lang="en-US" sz="1100" dirty="0" smtClean="0"/>
                        <a:t>$164</a:t>
                      </a:r>
                      <a:endParaRPr lang="en-US" sz="1100" dirty="0"/>
                    </a:p>
                  </a:txBody>
                  <a:tcPr marT="45744" marB="45744" anchor="ctr"/>
                </a:tc>
              </a:tr>
              <a:tr h="762199">
                <a:tc>
                  <a:txBody>
                    <a:bodyPr/>
                    <a:lstStyle/>
                    <a:p>
                      <a:pPr algn="ctr"/>
                      <a:r>
                        <a:rPr lang="en-US" sz="1100" dirty="0" smtClean="0"/>
                        <a:t>99496</a:t>
                      </a:r>
                      <a:endParaRPr lang="en-US" sz="1100" dirty="0"/>
                    </a:p>
                  </a:txBody>
                  <a:tcPr marT="45744" marB="45744" anchor="ctr"/>
                </a:tc>
                <a:tc>
                  <a:txBody>
                    <a:bodyPr/>
                    <a:lstStyle/>
                    <a:p>
                      <a:pPr marL="285750" indent="-285750">
                        <a:buFont typeface="Arial" pitchFamily="34" charset="0"/>
                        <a:buChar char="•"/>
                      </a:pPr>
                      <a:r>
                        <a:rPr lang="en-US" sz="1100" dirty="0" smtClean="0"/>
                        <a:t>Communication (direct</a:t>
                      </a:r>
                      <a:r>
                        <a:rPr lang="en-US" sz="1100" baseline="0" dirty="0" smtClean="0"/>
                        <a:t> contact, telephone, electronic) with the patient and/or caregiver within 2 business days of discharge</a:t>
                      </a:r>
                    </a:p>
                    <a:p>
                      <a:pPr marL="285750" indent="-285750">
                        <a:buFont typeface="Arial" pitchFamily="34" charset="0"/>
                        <a:buChar char="•"/>
                      </a:pPr>
                      <a:r>
                        <a:rPr lang="en-US" sz="1100" baseline="0" dirty="0" smtClean="0"/>
                        <a:t>Medical decision making of high complexity during the service period</a:t>
                      </a:r>
                    </a:p>
                    <a:p>
                      <a:pPr marL="285750" indent="-285750">
                        <a:buFont typeface="Arial" pitchFamily="34" charset="0"/>
                        <a:buChar char="•"/>
                      </a:pPr>
                      <a:r>
                        <a:rPr lang="en-US" sz="1100" baseline="0" dirty="0" smtClean="0"/>
                        <a:t>Face-to-face visit, within 7 calendar days of discharge</a:t>
                      </a:r>
                      <a:endParaRPr lang="en-US" sz="1100" dirty="0" smtClean="0"/>
                    </a:p>
                  </a:txBody>
                  <a:tcPr marT="45744" marB="45744"/>
                </a:tc>
                <a:tc>
                  <a:txBody>
                    <a:bodyPr/>
                    <a:lstStyle/>
                    <a:p>
                      <a:pPr algn="ctr"/>
                      <a:r>
                        <a:rPr lang="en-US" sz="1100" dirty="0" smtClean="0"/>
                        <a:t>$198</a:t>
                      </a:r>
                      <a:endParaRPr lang="en-US" sz="1100" dirty="0"/>
                    </a:p>
                  </a:txBody>
                  <a:tcPr marT="45744" marB="45744" anchor="ctr"/>
                </a:tc>
                <a:tc>
                  <a:txBody>
                    <a:bodyPr/>
                    <a:lstStyle/>
                    <a:p>
                      <a:pPr algn="ctr"/>
                      <a:r>
                        <a:rPr lang="en-US" sz="1100" dirty="0" smtClean="0"/>
                        <a:t>$231</a:t>
                      </a:r>
                      <a:endParaRPr lang="en-US" sz="1100" dirty="0"/>
                    </a:p>
                  </a:txBody>
                  <a:tcPr marT="45744" marB="45744" anchor="ctr"/>
                </a:tc>
              </a:tr>
            </a:tbl>
          </a:graphicData>
        </a:graphic>
      </p:graphicFrame>
      <p:sp>
        <p:nvSpPr>
          <p:cNvPr id="6" name="Content Placeholder 2"/>
          <p:cNvSpPr txBox="1">
            <a:spLocks/>
          </p:cNvSpPr>
          <p:nvPr/>
        </p:nvSpPr>
        <p:spPr bwMode="auto">
          <a:xfrm>
            <a:off x="381000" y="4283075"/>
            <a:ext cx="8153400"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fontAlgn="base">
              <a:spcBef>
                <a:spcPct val="20000"/>
              </a:spcBef>
              <a:spcAft>
                <a:spcPct val="0"/>
              </a:spcAft>
              <a:buClrTx/>
              <a:buFont typeface="Wingdings" pitchFamily="2" charset="2"/>
              <a:buChar char="§"/>
              <a:defRPr sz="2000">
                <a:solidFill>
                  <a:srgbClr val="000000"/>
                </a:solidFill>
                <a:latin typeface="+mn-lt"/>
                <a:ea typeface="+mn-ea"/>
                <a:cs typeface="+mn-cs"/>
              </a:defRPr>
            </a:lvl1pPr>
            <a:lvl2pPr marL="742950" indent="-285750" algn="l" rtl="0" fontAlgn="base">
              <a:spcBef>
                <a:spcPct val="20000"/>
              </a:spcBef>
              <a:spcAft>
                <a:spcPct val="0"/>
              </a:spcAft>
              <a:buSzPct val="60000"/>
              <a:buFont typeface="Arial" charset="0"/>
              <a:buChar char="►"/>
              <a:defRPr>
                <a:solidFill>
                  <a:srgbClr val="000000"/>
                </a:solidFill>
                <a:latin typeface="+mn-lt"/>
                <a:cs typeface="+mn-cs"/>
              </a:defRPr>
            </a:lvl2pPr>
            <a:lvl3pPr marL="1143000" indent="-228600" algn="l" rtl="0" fontAlgn="base">
              <a:spcBef>
                <a:spcPct val="20000"/>
              </a:spcBef>
              <a:spcAft>
                <a:spcPct val="0"/>
              </a:spcAft>
              <a:buSzPct val="80000"/>
              <a:buChar char="•"/>
              <a:defRPr sz="1600">
                <a:solidFill>
                  <a:srgbClr val="000000"/>
                </a:solidFill>
                <a:latin typeface="+mn-lt"/>
                <a:cs typeface="+mn-cs"/>
              </a:defRPr>
            </a:lvl3pPr>
            <a:lvl4pPr marL="1600200" indent="-228600" algn="l" rtl="0" fontAlgn="base">
              <a:spcBef>
                <a:spcPct val="20000"/>
              </a:spcBef>
              <a:spcAft>
                <a:spcPct val="0"/>
              </a:spcAft>
              <a:buSzPct val="80000"/>
              <a:buChar char="•"/>
              <a:defRPr sz="1400">
                <a:solidFill>
                  <a:srgbClr val="000000"/>
                </a:solidFill>
                <a:latin typeface="+mn-lt"/>
                <a:cs typeface="+mn-cs"/>
              </a:defRPr>
            </a:lvl4pPr>
            <a:lvl5pPr marL="2057400" indent="-228600" algn="l" rtl="0" fontAlgn="base">
              <a:spcBef>
                <a:spcPct val="20000"/>
              </a:spcBef>
              <a:spcAft>
                <a:spcPct val="0"/>
              </a:spcAft>
              <a:buSzPct val="80000"/>
              <a:buChar char="•"/>
              <a:defRPr sz="1200">
                <a:solidFill>
                  <a:srgbClr val="000000"/>
                </a:solidFill>
                <a:latin typeface="+mn-lt"/>
                <a:cs typeface="+mn-cs"/>
              </a:defRPr>
            </a:lvl5pPr>
            <a:lvl6pPr marL="2514600" indent="-228600" algn="l" rtl="0" fontAlgn="base">
              <a:spcBef>
                <a:spcPct val="20000"/>
              </a:spcBef>
              <a:spcAft>
                <a:spcPct val="0"/>
              </a:spcAft>
              <a:buSzPct val="80000"/>
              <a:buChar char="•"/>
              <a:defRPr sz="1200">
                <a:solidFill>
                  <a:srgbClr val="18274B"/>
                </a:solidFill>
                <a:latin typeface="+mn-lt"/>
                <a:cs typeface="+mn-cs"/>
              </a:defRPr>
            </a:lvl6pPr>
            <a:lvl7pPr marL="2971800" indent="-228600" algn="l" rtl="0" fontAlgn="base">
              <a:spcBef>
                <a:spcPct val="20000"/>
              </a:spcBef>
              <a:spcAft>
                <a:spcPct val="0"/>
              </a:spcAft>
              <a:buSzPct val="80000"/>
              <a:buChar char="•"/>
              <a:defRPr sz="1200">
                <a:solidFill>
                  <a:srgbClr val="18274B"/>
                </a:solidFill>
                <a:latin typeface="+mn-lt"/>
                <a:cs typeface="+mn-cs"/>
              </a:defRPr>
            </a:lvl7pPr>
            <a:lvl8pPr marL="3429000" indent="-228600" algn="l" rtl="0" fontAlgn="base">
              <a:spcBef>
                <a:spcPct val="20000"/>
              </a:spcBef>
              <a:spcAft>
                <a:spcPct val="0"/>
              </a:spcAft>
              <a:buSzPct val="80000"/>
              <a:buChar char="•"/>
              <a:defRPr sz="1200">
                <a:solidFill>
                  <a:srgbClr val="18274B"/>
                </a:solidFill>
                <a:latin typeface="+mn-lt"/>
                <a:cs typeface="+mn-cs"/>
              </a:defRPr>
            </a:lvl8pPr>
            <a:lvl9pPr marL="3886200" indent="-228600" algn="l" rtl="0" fontAlgn="base">
              <a:spcBef>
                <a:spcPct val="20000"/>
              </a:spcBef>
              <a:spcAft>
                <a:spcPct val="0"/>
              </a:spcAft>
              <a:buSzPct val="80000"/>
              <a:buChar char="•"/>
              <a:defRPr sz="1200">
                <a:solidFill>
                  <a:srgbClr val="18274B"/>
                </a:solidFill>
                <a:latin typeface="+mn-lt"/>
                <a:cs typeface="+mn-cs"/>
              </a:defRPr>
            </a:lvl9pPr>
          </a:lstStyle>
          <a:p>
            <a:pPr>
              <a:buFont typeface="Arial" panose="020B0604020202020204" pitchFamily="34" charset="0"/>
              <a:buChar char="•"/>
              <a:defRPr/>
            </a:pPr>
            <a:endParaRPr lang="en-US" sz="1600" dirty="0" smtClean="0"/>
          </a:p>
          <a:p>
            <a:pPr>
              <a:buFont typeface="Arial" panose="020B0604020202020204" pitchFamily="34" charset="0"/>
              <a:buChar char="•"/>
              <a:defRPr/>
            </a:pPr>
            <a:r>
              <a:rPr lang="en-US" sz="1600" dirty="0" smtClean="0"/>
              <a:t>Reimbursements began Jan 1, 2013.</a:t>
            </a:r>
          </a:p>
          <a:p>
            <a:pPr>
              <a:buFont typeface="Arial" panose="020B0604020202020204" pitchFamily="34" charset="0"/>
              <a:buChar char="•"/>
              <a:defRPr/>
            </a:pPr>
            <a:r>
              <a:rPr lang="en-US" sz="1600" dirty="0" smtClean="0"/>
              <a:t>CMS estimated that providers supplied the post-discharge TCM service for 5.7 million discharges in 2013, and AMA RUC estimates that 2 million of these codes are billed each year.</a:t>
            </a:r>
          </a:p>
          <a:p>
            <a:pPr>
              <a:buFont typeface="Arial" panose="020B0604020202020204" pitchFamily="34" charset="0"/>
              <a:buChar char="•"/>
              <a:defRPr/>
            </a:pPr>
            <a:r>
              <a:rPr lang="en-US" sz="1600" b="1" i="1" dirty="0" smtClean="0">
                <a:solidFill>
                  <a:schemeClr val="bg1"/>
                </a:solidFill>
              </a:rPr>
              <a:t>Notifications represent a FREE </a:t>
            </a:r>
            <a:r>
              <a:rPr lang="en-US" sz="1600" b="1" i="1" dirty="0">
                <a:solidFill>
                  <a:schemeClr val="bg1"/>
                </a:solidFill>
              </a:rPr>
              <a:t>tool for providers to capture </a:t>
            </a:r>
            <a:r>
              <a:rPr lang="en-US" sz="1600" b="1" i="1" dirty="0" smtClean="0">
                <a:solidFill>
                  <a:schemeClr val="bg1"/>
                </a:solidFill>
              </a:rPr>
              <a:t>an estimated $600M + </a:t>
            </a:r>
            <a:r>
              <a:rPr lang="en-US" sz="1600" b="1" i="1" dirty="0">
                <a:solidFill>
                  <a:schemeClr val="bg1"/>
                </a:solidFill>
              </a:rPr>
              <a:t>in </a:t>
            </a:r>
            <a:r>
              <a:rPr lang="en-US" sz="1600" b="1" i="1" dirty="0" smtClean="0">
                <a:solidFill>
                  <a:schemeClr val="bg1"/>
                </a:solidFill>
              </a:rPr>
              <a:t>eligible payments in 2014.</a:t>
            </a:r>
            <a:endParaRPr lang="en-US" sz="1600" b="1" i="1" dirty="0">
              <a:solidFill>
                <a:schemeClr val="bg1"/>
              </a:solidFill>
            </a:endParaRPr>
          </a:p>
          <a:p>
            <a:pPr>
              <a:buFont typeface="Arial" panose="020B0604020202020204" pitchFamily="34" charset="0"/>
              <a:buChar char="•"/>
              <a:defRPr/>
            </a:pPr>
            <a:endParaRPr lang="en-US" sz="1600" dirty="0" smtClean="0"/>
          </a:p>
        </p:txBody>
      </p:sp>
      <p:sp>
        <p:nvSpPr>
          <p:cNvPr id="7" name="TextBox 1"/>
          <p:cNvSpPr txBox="1">
            <a:spLocks noChangeArrowheads="1"/>
          </p:cNvSpPr>
          <p:nvPr/>
        </p:nvSpPr>
        <p:spPr bwMode="auto">
          <a:xfrm>
            <a:off x="228600" y="6273224"/>
            <a:ext cx="6400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anose="05000000000000000000" pitchFamily="2" charset="2"/>
              <a:buChar char="§"/>
              <a:defRPr sz="2000">
                <a:solidFill>
                  <a:srgbClr val="000000"/>
                </a:solidFill>
                <a:latin typeface="Arial" panose="020B0604020202020204" pitchFamily="34" charset="0"/>
                <a:cs typeface="Arial" panose="020B0604020202020204" pitchFamily="34" charset="0"/>
              </a:defRPr>
            </a:lvl1pPr>
            <a:lvl2pPr marL="742950" indent="-285750">
              <a:spcBef>
                <a:spcPct val="20000"/>
              </a:spcBef>
              <a:buSzPct val="60000"/>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2pPr>
            <a:lvl3pPr marL="1143000" indent="-228600">
              <a:spcBef>
                <a:spcPct val="20000"/>
              </a:spcBef>
              <a:buSzPct val="80000"/>
              <a:buChar char="•"/>
              <a:defRPr sz="1600">
                <a:solidFill>
                  <a:srgbClr val="000000"/>
                </a:solidFill>
                <a:latin typeface="Arial" panose="020B0604020202020204" pitchFamily="34" charset="0"/>
                <a:cs typeface="Arial" panose="020B0604020202020204" pitchFamily="34" charset="0"/>
              </a:defRPr>
            </a:lvl3pPr>
            <a:lvl4pPr marL="1600200" indent="-228600">
              <a:spcBef>
                <a:spcPct val="20000"/>
              </a:spcBef>
              <a:buSzPct val="80000"/>
              <a:buChar char="•"/>
              <a:defRPr sz="1400">
                <a:solidFill>
                  <a:srgbClr val="000000"/>
                </a:solidFill>
                <a:latin typeface="Arial" panose="020B0604020202020204" pitchFamily="34" charset="0"/>
                <a:cs typeface="Arial" panose="020B0604020202020204" pitchFamily="34" charset="0"/>
              </a:defRPr>
            </a:lvl4pPr>
            <a:lvl5pPr marL="2057400" indent="-228600">
              <a:spcBef>
                <a:spcPct val="20000"/>
              </a:spcBef>
              <a:buSzPct val="80000"/>
              <a:buChar char="•"/>
              <a:defRPr sz="1200">
                <a:solidFill>
                  <a:srgbClr val="000000"/>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SzPct val="80000"/>
              <a:buChar char="•"/>
              <a:defRPr sz="1200">
                <a:solidFill>
                  <a:srgbClr val="000000"/>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SzPct val="80000"/>
              <a:buChar char="•"/>
              <a:defRPr sz="1200">
                <a:solidFill>
                  <a:srgbClr val="000000"/>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SzPct val="80000"/>
              <a:buChar char="•"/>
              <a:defRPr sz="1200">
                <a:solidFill>
                  <a:srgbClr val="000000"/>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SzPct val="80000"/>
              <a:buChar char="•"/>
              <a:defRPr sz="1200">
                <a:solidFill>
                  <a:srgbClr val="000000"/>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800" dirty="0">
                <a:solidFill>
                  <a:schemeClr val="tx1"/>
                </a:solidFill>
              </a:rPr>
              <a:t>Sources: AAFP, “Summary of Proposed 2013 Medicare Physician Fee Schedule”, 12 July 2012, </a:t>
            </a:r>
            <a:r>
              <a:rPr lang="en-US" sz="800" dirty="0">
                <a:solidFill>
                  <a:schemeClr val="tx1"/>
                </a:solidFill>
                <a:hlinkClick r:id="rId2"/>
              </a:rPr>
              <a:t>http://www.aafp.org/online/etc/medialib/aafp_org/documents/policy/fed/background/mpfs071212.Par.0001.File.dat/MPFS071212.pdf</a:t>
            </a:r>
            <a:r>
              <a:rPr lang="en-US" sz="800" dirty="0">
                <a:solidFill>
                  <a:schemeClr val="tx1"/>
                </a:solidFill>
              </a:rPr>
              <a:t>;  American Medical News, “Medicare finalizes physician pay for new care coordination benefit”, </a:t>
            </a:r>
            <a:r>
              <a:rPr lang="en-US" sz="800" dirty="0">
                <a:hlinkClick r:id="rId3"/>
              </a:rPr>
              <a:t>http://www.ama-assn.org/amednews/2012/11/12/gvl11112.htm</a:t>
            </a:r>
            <a:r>
              <a:rPr lang="en-US" sz="800" dirty="0"/>
              <a:t>; </a:t>
            </a:r>
          </a:p>
        </p:txBody>
      </p:sp>
      <p:sp>
        <p:nvSpPr>
          <p:cNvPr id="8" name="Slide Number Placeholder 7"/>
          <p:cNvSpPr>
            <a:spLocks noGrp="1"/>
          </p:cNvSpPr>
          <p:nvPr>
            <p:ph type="sldNum" sz="quarter" idx="12"/>
          </p:nvPr>
        </p:nvSpPr>
        <p:spPr/>
        <p:txBody>
          <a:bodyPr/>
          <a:lstStyle/>
          <a:p>
            <a:fld id="{E4013516-D33C-4AD9-AA21-18F8F8400992}" type="slidenum">
              <a:rPr lang="en-US" smtClean="0"/>
              <a:pPr/>
              <a:t>15</a:t>
            </a:fld>
            <a:endParaRPr lang="en-US" dirty="0"/>
          </a:p>
        </p:txBody>
      </p:sp>
    </p:spTree>
    <p:extLst>
      <p:ext uri="{BB962C8B-B14F-4D97-AF65-F5344CB8AC3E}">
        <p14:creationId xmlns:p14="http://schemas.microsoft.com/office/powerpoint/2010/main" val="36209367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How to get set up with Notifications</a:t>
            </a:r>
            <a:endParaRPr lang="en-US" dirty="0"/>
          </a:p>
        </p:txBody>
      </p:sp>
      <p:sp>
        <p:nvSpPr>
          <p:cNvPr id="3" name="Content Placeholder 2"/>
          <p:cNvSpPr>
            <a:spLocks noGrp="1"/>
          </p:cNvSpPr>
          <p:nvPr>
            <p:ph idx="1"/>
          </p:nvPr>
        </p:nvSpPr>
        <p:spPr>
          <a:xfrm>
            <a:off x="457200" y="1600200"/>
            <a:ext cx="8610600" cy="4572000"/>
          </a:xfrm>
        </p:spPr>
        <p:txBody>
          <a:bodyPr>
            <a:normAutofit fontScale="70000" lnSpcReduction="20000"/>
          </a:bodyPr>
          <a:lstStyle/>
          <a:p>
            <a:pPr marL="0" indent="0">
              <a:buNone/>
            </a:pPr>
            <a:r>
              <a:rPr lang="en-US" dirty="0" smtClean="0"/>
              <a:t>For participants to begin using the Notification service:</a:t>
            </a:r>
          </a:p>
          <a:p>
            <a:pPr marL="0" indent="0">
              <a:buNone/>
            </a:pPr>
            <a:endParaRPr lang="en-US" dirty="0" smtClean="0"/>
          </a:p>
          <a:p>
            <a:r>
              <a:rPr lang="en-US" dirty="0" smtClean="0"/>
              <a:t>Contact Rob Cook or Phil Profenno to begin the education and set up process: </a:t>
            </a:r>
            <a:r>
              <a:rPr lang="en-US" dirty="0" smtClean="0">
                <a:hlinkClick r:id="rId3"/>
              </a:rPr>
              <a:t>rcook@hinfonet.org</a:t>
            </a:r>
            <a:r>
              <a:rPr lang="en-US" dirty="0" smtClean="0"/>
              <a:t>, </a:t>
            </a:r>
            <a:r>
              <a:rPr lang="en-US" dirty="0" smtClean="0">
                <a:hlinkClick r:id="rId4"/>
              </a:rPr>
              <a:t>pprofenno@hinfonet.org</a:t>
            </a:r>
            <a:endParaRPr lang="en-US" dirty="0" smtClean="0"/>
          </a:p>
          <a:p>
            <a:pPr marL="0" indent="0">
              <a:buNone/>
            </a:pPr>
            <a:endParaRPr lang="en-US" dirty="0" smtClean="0"/>
          </a:p>
          <a:p>
            <a:pPr marL="0" indent="0">
              <a:buNone/>
            </a:pPr>
            <a:r>
              <a:rPr lang="en-US" dirty="0" smtClean="0"/>
              <a:t>Once “set up”:</a:t>
            </a:r>
          </a:p>
          <a:p>
            <a:pPr marL="514350" indent="-514350">
              <a:buFont typeface="+mj-lt"/>
              <a:buAutoNum type="arabicPeriod"/>
            </a:pPr>
            <a:r>
              <a:rPr lang="en-US" dirty="0" smtClean="0"/>
              <a:t>The provider site/practice identifies the list of patient’s (MRN, name etc.) that they wish to receive notifications on.</a:t>
            </a:r>
          </a:p>
          <a:p>
            <a:pPr marL="514350" indent="-514350">
              <a:buFont typeface="+mj-lt"/>
              <a:buAutoNum type="arabicPeriod"/>
            </a:pPr>
            <a:r>
              <a:rPr lang="en-US" dirty="0" smtClean="0"/>
              <a:t>The kind of “notifications” are selected overall or by patient.</a:t>
            </a:r>
          </a:p>
          <a:p>
            <a:pPr marL="514350" indent="-514350">
              <a:buFont typeface="+mj-lt"/>
              <a:buAutoNum type="arabicPeriod"/>
            </a:pPr>
            <a:r>
              <a:rPr lang="en-US" dirty="0" smtClean="0"/>
              <a:t>HIN provides a “bulk load” function for providers/practices.</a:t>
            </a:r>
          </a:p>
          <a:p>
            <a:pPr marL="514350" indent="-514350">
              <a:buFont typeface="+mj-lt"/>
              <a:buAutoNum type="arabicPeriod"/>
            </a:pPr>
            <a:r>
              <a:rPr lang="en-US" dirty="0" smtClean="0"/>
              <a:t>Currently—for convenience any real time adds/deletes by patient can be done directly into the portal. This process will be reviewed during education and training.  </a:t>
            </a:r>
          </a:p>
          <a:p>
            <a:pPr marL="514350" indent="-514350">
              <a:buFont typeface="+mj-lt"/>
              <a:buAutoNum type="arabicPeriod"/>
            </a:pPr>
            <a:endParaRPr lang="en-US" dirty="0" smtClean="0"/>
          </a:p>
          <a:p>
            <a:endParaRPr lang="en-US" dirty="0"/>
          </a:p>
        </p:txBody>
      </p:sp>
      <p:sp>
        <p:nvSpPr>
          <p:cNvPr id="5" name="Slide Number Placeholder 4"/>
          <p:cNvSpPr txBox="1">
            <a:spLocks/>
          </p:cNvSpPr>
          <p:nvPr/>
        </p:nvSpPr>
        <p:spPr>
          <a:xfrm>
            <a:off x="152400" y="6324600"/>
            <a:ext cx="2133600" cy="365125"/>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647"/>
              </a:solidFill>
              <a:effectLst/>
              <a:uLnTx/>
              <a:uFillTx/>
              <a:latin typeface="+mn-lt"/>
              <a:ea typeface="+mn-ea"/>
              <a:cs typeface="+mn-cs"/>
            </a:endParaRPr>
          </a:p>
        </p:txBody>
      </p:sp>
      <p:sp>
        <p:nvSpPr>
          <p:cNvPr id="4" name="TextBox 3"/>
          <p:cNvSpPr txBox="1"/>
          <p:nvPr/>
        </p:nvSpPr>
        <p:spPr>
          <a:xfrm>
            <a:off x="457200" y="6324600"/>
            <a:ext cx="533400" cy="307777"/>
          </a:xfrm>
          <a:prstGeom prst="rect">
            <a:avLst/>
          </a:prstGeom>
          <a:noFill/>
        </p:spPr>
        <p:txBody>
          <a:bodyPr wrap="square" rtlCol="0">
            <a:spAutoFit/>
          </a:bodyPr>
          <a:lstStyle/>
          <a:p>
            <a:r>
              <a:rPr lang="en-US" sz="1400" dirty="0" smtClean="0"/>
              <a:t>16</a:t>
            </a:r>
            <a:endParaRPr lang="en-US" sz="1400" dirty="0"/>
          </a:p>
        </p:txBody>
      </p:sp>
    </p:spTree>
    <p:extLst>
      <p:ext uri="{BB962C8B-B14F-4D97-AF65-F5344CB8AC3E}">
        <p14:creationId xmlns:p14="http://schemas.microsoft.com/office/powerpoint/2010/main" val="2755485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8991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7430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918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 y="152400"/>
            <a:ext cx="9168384"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68947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Infrastructure </a:t>
            </a:r>
            <a:br>
              <a:rPr lang="en-US" dirty="0" smtClean="0"/>
            </a:br>
            <a:r>
              <a:rPr lang="en-US" dirty="0" smtClean="0"/>
              <a:t>Charge Statement</a:t>
            </a:r>
            <a:endParaRPr lang="en-US" dirty="0"/>
          </a:p>
        </p:txBody>
      </p:sp>
      <p:sp>
        <p:nvSpPr>
          <p:cNvPr id="3" name="Content Placeholder 2"/>
          <p:cNvSpPr>
            <a:spLocks noGrp="1"/>
          </p:cNvSpPr>
          <p:nvPr>
            <p:ph idx="1"/>
          </p:nvPr>
        </p:nvSpPr>
        <p:spPr>
          <a:xfrm>
            <a:off x="457200" y="1524000"/>
            <a:ext cx="8229600" cy="4602163"/>
          </a:xfrm>
        </p:spPr>
        <p:txBody>
          <a:bodyPr>
            <a:normAutofit fontScale="77500" lnSpcReduction="20000"/>
          </a:bodyPr>
          <a:lstStyle/>
          <a:p>
            <a:pPr marL="0" indent="0">
              <a:buNone/>
            </a:pPr>
            <a:endParaRPr lang="en-US" b="1" i="1" dirty="0" smtClean="0"/>
          </a:p>
          <a:p>
            <a:pPr marL="0" indent="0">
              <a:buNone/>
            </a:pPr>
            <a:r>
              <a:rPr lang="en-US" sz="3600" b="1" dirty="0" smtClean="0"/>
              <a:t>“</a:t>
            </a:r>
            <a:r>
              <a:rPr lang="en-US" dirty="0" smtClean="0"/>
              <a:t>The </a:t>
            </a:r>
            <a:r>
              <a:rPr lang="en-US" dirty="0"/>
              <a:t>SIM Data Infrastructure Subcommittee </a:t>
            </a:r>
            <a:r>
              <a:rPr lang="en-US" u="sng" dirty="0"/>
              <a:t>will advise key projects and objectives</a:t>
            </a:r>
            <a:r>
              <a:rPr lang="en-US" dirty="0"/>
              <a:t> within the scope of SIM </a:t>
            </a:r>
            <a:r>
              <a:rPr lang="en-US" u="sng" dirty="0"/>
              <a:t>towards improving</a:t>
            </a:r>
            <a:r>
              <a:rPr lang="en-US" dirty="0"/>
              <a:t> data infrastructure systems and technology across the state of Maine. </a:t>
            </a:r>
            <a:endParaRPr lang="en-US" dirty="0" smtClean="0"/>
          </a:p>
          <a:p>
            <a:pPr marL="0" indent="0">
              <a:buNone/>
            </a:pPr>
            <a:endParaRPr lang="en-US" dirty="0"/>
          </a:p>
          <a:p>
            <a:pPr marL="0" indent="0">
              <a:buNone/>
            </a:pPr>
            <a:r>
              <a:rPr lang="en-US" dirty="0" smtClean="0"/>
              <a:t>Specifically</a:t>
            </a:r>
            <a:r>
              <a:rPr lang="en-US" dirty="0"/>
              <a:t>, advising on technical capabilities related but not limited to </a:t>
            </a:r>
            <a:r>
              <a:rPr lang="en-US" u="sng" dirty="0"/>
              <a:t>data infrastructure investments</a:t>
            </a:r>
            <a:r>
              <a:rPr lang="en-US" dirty="0"/>
              <a:t>, use </a:t>
            </a:r>
            <a:r>
              <a:rPr lang="en-US" u="sng" dirty="0"/>
              <a:t>of national data standards </a:t>
            </a:r>
            <a:r>
              <a:rPr lang="en-US" dirty="0"/>
              <a:t>and clinical and administrative </a:t>
            </a:r>
            <a:r>
              <a:rPr lang="en-US" u="sng" dirty="0"/>
              <a:t>data availability</a:t>
            </a:r>
            <a:r>
              <a:rPr lang="en-US" dirty="0"/>
              <a:t> and </a:t>
            </a:r>
            <a:r>
              <a:rPr lang="en-US" u="sng" dirty="0"/>
              <a:t>interoperability</a:t>
            </a:r>
            <a:r>
              <a:rPr lang="en-US" dirty="0"/>
              <a:t>. The Subcommittee will advise the SIM partners and the Steering Committee on areas of </a:t>
            </a:r>
            <a:r>
              <a:rPr lang="en-US" u="sng" dirty="0"/>
              <a:t>alignment</a:t>
            </a:r>
            <a:r>
              <a:rPr lang="en-US" dirty="0"/>
              <a:t> of SIM data and analytics infrastructure activities with other public and private projects underway across the State</a:t>
            </a:r>
            <a:r>
              <a:rPr lang="en-US" dirty="0" smtClean="0"/>
              <a:t>.</a:t>
            </a:r>
            <a:r>
              <a:rPr lang="en-US" sz="4000" b="1" dirty="0" smtClean="0"/>
              <a:t>”</a:t>
            </a:r>
            <a:endParaRPr lang="en-US" sz="4000" b="1" dirty="0"/>
          </a:p>
          <a:p>
            <a:endParaRPr lang="en-US" dirty="0"/>
          </a:p>
        </p:txBody>
      </p:sp>
      <p:sp>
        <p:nvSpPr>
          <p:cNvPr id="4" name="TextBox 3"/>
          <p:cNvSpPr txBox="1"/>
          <p:nvPr/>
        </p:nvSpPr>
        <p:spPr>
          <a:xfrm>
            <a:off x="381000" y="6178370"/>
            <a:ext cx="1295400" cy="307777"/>
          </a:xfrm>
          <a:prstGeom prst="rect">
            <a:avLst/>
          </a:prstGeom>
          <a:noFill/>
        </p:spPr>
        <p:txBody>
          <a:bodyPr wrap="square" rtlCol="0">
            <a:spAutoFit/>
          </a:bodyPr>
          <a:lstStyle/>
          <a:p>
            <a:r>
              <a:rPr lang="en-US" sz="1400" dirty="0" smtClean="0"/>
              <a:t>2</a:t>
            </a:r>
            <a:endParaRPr lang="en-US" sz="1400" dirty="0"/>
          </a:p>
        </p:txBody>
      </p:sp>
    </p:spTree>
    <p:extLst>
      <p:ext uri="{BB962C8B-B14F-4D97-AF65-F5344CB8AC3E}">
        <p14:creationId xmlns:p14="http://schemas.microsoft.com/office/powerpoint/2010/main" val="251162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1526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7417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8927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154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99487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5276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6497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563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9305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 y="0"/>
            <a:ext cx="917143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606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Acronyms Used</a:t>
            </a:r>
            <a:endParaRPr lang="en-US" dirty="0"/>
          </a:p>
        </p:txBody>
      </p:sp>
      <p:sp>
        <p:nvSpPr>
          <p:cNvPr id="3" name="Content Placeholder 2"/>
          <p:cNvSpPr>
            <a:spLocks noGrp="1"/>
          </p:cNvSpPr>
          <p:nvPr>
            <p:ph idx="1"/>
          </p:nvPr>
        </p:nvSpPr>
        <p:spPr/>
        <p:txBody>
          <a:bodyPr/>
          <a:lstStyle/>
          <a:p>
            <a:r>
              <a:rPr lang="en-US" dirty="0" smtClean="0"/>
              <a:t>ACO- Accountable Care Organization</a:t>
            </a:r>
          </a:p>
          <a:p>
            <a:r>
              <a:rPr lang="en-US" dirty="0" smtClean="0"/>
              <a:t>BH/MH- Behavioral Health/Mental Health</a:t>
            </a:r>
            <a:endParaRPr lang="en-US" dirty="0"/>
          </a:p>
          <a:p>
            <a:r>
              <a:rPr lang="en-US" dirty="0" smtClean="0"/>
              <a:t>BHH- Behavioral Health Home</a:t>
            </a:r>
          </a:p>
          <a:p>
            <a:r>
              <a:rPr lang="en-US" dirty="0" smtClean="0"/>
              <a:t>CCT- Community Care Team</a:t>
            </a:r>
            <a:endParaRPr lang="en-US" dirty="0"/>
          </a:p>
          <a:p>
            <a:r>
              <a:rPr lang="en-US" dirty="0" smtClean="0"/>
              <a:t>HIE- Health Information Exchange</a:t>
            </a:r>
          </a:p>
          <a:p>
            <a:r>
              <a:rPr lang="en-US" dirty="0" smtClean="0"/>
              <a:t>HIN- HealthInfoNet</a:t>
            </a:r>
          </a:p>
          <a:p>
            <a:r>
              <a:rPr lang="en-US" dirty="0" smtClean="0"/>
              <a:t>HIT- Health Information Technology</a:t>
            </a:r>
          </a:p>
          <a:p>
            <a:endParaRPr lang="en-US" dirty="0"/>
          </a:p>
        </p:txBody>
      </p:sp>
      <p:sp>
        <p:nvSpPr>
          <p:cNvPr id="4" name="TextBox 3"/>
          <p:cNvSpPr txBox="1"/>
          <p:nvPr/>
        </p:nvSpPr>
        <p:spPr>
          <a:xfrm>
            <a:off x="457200" y="6172200"/>
            <a:ext cx="533400" cy="307777"/>
          </a:xfrm>
          <a:prstGeom prst="rect">
            <a:avLst/>
          </a:prstGeom>
          <a:noFill/>
        </p:spPr>
        <p:txBody>
          <a:bodyPr wrap="square" rtlCol="0">
            <a:spAutoFit/>
          </a:bodyPr>
          <a:lstStyle/>
          <a:p>
            <a:r>
              <a:rPr lang="en-US" sz="1400" dirty="0" smtClean="0"/>
              <a:t>3</a:t>
            </a:r>
            <a:endParaRPr lang="en-US" sz="1400" dirty="0"/>
          </a:p>
        </p:txBody>
      </p:sp>
    </p:spTree>
    <p:extLst>
      <p:ext uri="{BB962C8B-B14F-4D97-AF65-F5344CB8AC3E}">
        <p14:creationId xmlns:p14="http://schemas.microsoft.com/office/powerpoint/2010/main" val="23731831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solidFill>
              <a:schemeClr val="accent1"/>
            </a:solidFill>
          </a:ln>
        </p:spPr>
        <p:txBody>
          <a:bodyPr>
            <a:normAutofit fontScale="90000"/>
          </a:bodyPr>
          <a:lstStyle/>
          <a:p>
            <a:pPr lvl="0"/>
            <a:r>
              <a:rPr lang="en-US" dirty="0">
                <a:latin typeface="Calibri"/>
                <a:ea typeface="Times New Roman"/>
                <a:cs typeface="Calibri"/>
              </a:rPr>
              <a:t>Behavioral Health HIT Project (RFP)</a:t>
            </a:r>
            <a:r>
              <a:rPr lang="en-US" dirty="0">
                <a:latin typeface="Times New Roman"/>
                <a:ea typeface="Times New Roman"/>
              </a:rPr>
              <a:t/>
            </a:r>
            <a:br>
              <a:rPr lang="en-US" dirty="0">
                <a:latin typeface="Times New Roman"/>
                <a:ea typeface="Times New Roman"/>
              </a:rPr>
            </a:br>
            <a:r>
              <a:rPr lang="en-US" sz="3600" dirty="0" smtClean="0">
                <a:latin typeface="Calibri" pitchFamily="34" charset="0"/>
                <a:ea typeface="Times New Roman"/>
              </a:rPr>
              <a:t>Implementation Strategy- 1</a:t>
            </a:r>
            <a:r>
              <a:rPr lang="en-US" sz="3600" baseline="30000" dirty="0" smtClean="0">
                <a:latin typeface="Calibri" pitchFamily="34" charset="0"/>
                <a:ea typeface="Times New Roman"/>
              </a:rPr>
              <a:t>st</a:t>
            </a:r>
            <a:r>
              <a:rPr lang="en-US" sz="3600" dirty="0" smtClean="0">
                <a:latin typeface="Calibri" pitchFamily="34" charset="0"/>
                <a:ea typeface="Times New Roman"/>
              </a:rPr>
              <a:t> 6 Months</a:t>
            </a:r>
            <a:endParaRPr lang="en-US" sz="3600" dirty="0">
              <a:latin typeface="Calibri" pitchFamily="34" charset="0"/>
            </a:endParaRPr>
          </a:p>
        </p:txBody>
      </p:sp>
      <p:sp>
        <p:nvSpPr>
          <p:cNvPr id="3" name="Content Placeholder 2"/>
          <p:cNvSpPr>
            <a:spLocks noGrp="1"/>
          </p:cNvSpPr>
          <p:nvPr>
            <p:ph idx="1"/>
          </p:nvPr>
        </p:nvSpPr>
        <p:spPr>
          <a:xfrm>
            <a:off x="457200" y="1600200"/>
            <a:ext cx="8229600" cy="4876800"/>
          </a:xfrm>
        </p:spPr>
        <p:txBody>
          <a:bodyPr>
            <a:normAutofit fontScale="92500"/>
          </a:bodyPr>
          <a:lstStyle/>
          <a:p>
            <a:pPr marL="514350" indent="-514350">
              <a:buFont typeface="+mj-lt"/>
              <a:buAutoNum type="arabicPeriod"/>
            </a:pPr>
            <a:r>
              <a:rPr lang="en-US" dirty="0" smtClean="0"/>
              <a:t>Project Plan- timelines</a:t>
            </a:r>
            <a:endParaRPr lang="en-US" dirty="0" smtClean="0">
              <a:solidFill>
                <a:srgbClr val="FF0000"/>
              </a:solidFill>
            </a:endParaRPr>
          </a:p>
          <a:p>
            <a:pPr marL="514350" indent="-514350">
              <a:buFont typeface="+mj-lt"/>
              <a:buAutoNum type="arabicPeriod"/>
            </a:pPr>
            <a:r>
              <a:rPr lang="en-US" dirty="0"/>
              <a:t>Communication </a:t>
            </a:r>
            <a:r>
              <a:rPr lang="en-US" dirty="0" smtClean="0"/>
              <a:t>strategy  </a:t>
            </a:r>
          </a:p>
          <a:p>
            <a:pPr marL="514350" indent="-514350">
              <a:buFont typeface="+mj-lt"/>
              <a:buAutoNum type="arabicPeriod"/>
            </a:pPr>
            <a:r>
              <a:rPr lang="en-US" dirty="0" smtClean="0"/>
              <a:t>Collaboration- partnerships</a:t>
            </a:r>
          </a:p>
          <a:p>
            <a:pPr marL="514350" indent="-514350">
              <a:buFont typeface="+mj-lt"/>
              <a:buAutoNum type="arabicPeriod"/>
            </a:pPr>
            <a:r>
              <a:rPr lang="en-US" dirty="0" smtClean="0"/>
              <a:t>Staff and Patient Education- development</a:t>
            </a:r>
          </a:p>
          <a:p>
            <a:pPr marL="0" indent="0">
              <a:buNone/>
            </a:pPr>
            <a:endParaRPr lang="en-US" dirty="0" smtClean="0"/>
          </a:p>
          <a:p>
            <a:r>
              <a:rPr lang="en-US" dirty="0" smtClean="0"/>
              <a:t>Leverage “like” SIM Initiatives </a:t>
            </a:r>
          </a:p>
          <a:p>
            <a:pPr lvl="1"/>
            <a:r>
              <a:rPr lang="en-US" dirty="0" smtClean="0"/>
              <a:t>Pathways to Excellence Behavioral Health Committee</a:t>
            </a:r>
          </a:p>
          <a:p>
            <a:pPr lvl="1"/>
            <a:r>
              <a:rPr lang="en-US" dirty="0" smtClean="0"/>
              <a:t>Health Homes Learning Collaborative forums</a:t>
            </a:r>
          </a:p>
          <a:p>
            <a:pPr lvl="1"/>
            <a:r>
              <a:rPr lang="en-US" dirty="0" smtClean="0"/>
              <a:t>Behavioral Health Homes forums (calls etc.)</a:t>
            </a:r>
          </a:p>
        </p:txBody>
      </p:sp>
      <p:sp>
        <p:nvSpPr>
          <p:cNvPr id="4" name="TextBox 3"/>
          <p:cNvSpPr txBox="1"/>
          <p:nvPr/>
        </p:nvSpPr>
        <p:spPr>
          <a:xfrm>
            <a:off x="228600" y="6324600"/>
            <a:ext cx="533400" cy="307777"/>
          </a:xfrm>
          <a:prstGeom prst="rect">
            <a:avLst/>
          </a:prstGeom>
          <a:noFill/>
        </p:spPr>
        <p:txBody>
          <a:bodyPr wrap="square" rtlCol="0">
            <a:spAutoFit/>
          </a:bodyPr>
          <a:lstStyle/>
          <a:p>
            <a:r>
              <a:rPr lang="en-US" sz="1400" dirty="0" smtClean="0"/>
              <a:t>30</a:t>
            </a:r>
            <a:endParaRPr lang="en-US" sz="1400" dirty="0"/>
          </a:p>
        </p:txBody>
      </p:sp>
    </p:spTree>
    <p:extLst>
      <p:ext uri="{BB962C8B-B14F-4D97-AF65-F5344CB8AC3E}">
        <p14:creationId xmlns:p14="http://schemas.microsoft.com/office/powerpoint/2010/main" val="37495805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latin typeface="Calibri"/>
                <a:ea typeface="Times New Roman"/>
                <a:cs typeface="Calibri"/>
              </a:rPr>
              <a:t>Behavioral Health HIT Project (RFP</a:t>
            </a:r>
            <a:r>
              <a:rPr lang="en-US" dirty="0" smtClean="0">
                <a:latin typeface="Calibri"/>
                <a:ea typeface="Times New Roman"/>
                <a:cs typeface="Calibri"/>
              </a:rPr>
              <a:t>)- </a:t>
            </a:r>
            <a:r>
              <a:rPr lang="en-US" dirty="0" smtClean="0"/>
              <a:t>Communication strategy </a:t>
            </a:r>
            <a:r>
              <a:rPr lang="en-US" dirty="0"/>
              <a:t/>
            </a:r>
            <a:br>
              <a:rPr lang="en-US" dirty="0"/>
            </a:br>
            <a:endParaRPr lang="en-US" dirty="0"/>
          </a:p>
        </p:txBody>
      </p:sp>
      <p:sp>
        <p:nvSpPr>
          <p:cNvPr id="3" name="Content Placeholder 2"/>
          <p:cNvSpPr>
            <a:spLocks noGrp="1"/>
          </p:cNvSpPr>
          <p:nvPr>
            <p:ph idx="1"/>
          </p:nvPr>
        </p:nvSpPr>
        <p:spPr>
          <a:xfrm>
            <a:off x="457200" y="1600200"/>
            <a:ext cx="8534400" cy="4953000"/>
          </a:xfrm>
        </p:spPr>
        <p:txBody>
          <a:bodyPr>
            <a:normAutofit fontScale="77500" lnSpcReduction="20000"/>
          </a:bodyPr>
          <a:lstStyle/>
          <a:p>
            <a:pPr marL="57150" indent="0">
              <a:buNone/>
            </a:pPr>
            <a:r>
              <a:rPr lang="en-US" dirty="0" smtClean="0"/>
              <a:t>Goals:</a:t>
            </a:r>
          </a:p>
          <a:p>
            <a:pPr lvl="1">
              <a:buFont typeface="Arial" pitchFamily="34" charset="0"/>
              <a:buChar char="•"/>
            </a:pPr>
            <a:r>
              <a:rPr lang="en-US" sz="3100" dirty="0" smtClean="0"/>
              <a:t>Reduce burden</a:t>
            </a:r>
          </a:p>
          <a:p>
            <a:pPr lvl="1">
              <a:buFont typeface="Arial" pitchFamily="34" charset="0"/>
              <a:buChar char="•"/>
            </a:pPr>
            <a:r>
              <a:rPr lang="en-US" sz="3100" dirty="0" smtClean="0"/>
              <a:t>Make it feasible to attend</a:t>
            </a:r>
          </a:p>
          <a:p>
            <a:pPr lvl="1">
              <a:buFont typeface="Arial" pitchFamily="34" charset="0"/>
              <a:buChar char="•"/>
            </a:pPr>
            <a:r>
              <a:rPr lang="en-US" sz="3100" dirty="0" smtClean="0"/>
              <a:t>Balance with other SIM meetings</a:t>
            </a:r>
          </a:p>
          <a:p>
            <a:pPr lvl="1">
              <a:buFont typeface="Arial" pitchFamily="34" charset="0"/>
              <a:buChar char="•"/>
            </a:pPr>
            <a:r>
              <a:rPr lang="en-US" sz="3100" dirty="0" smtClean="0"/>
              <a:t>Use expertise of the group </a:t>
            </a:r>
          </a:p>
          <a:p>
            <a:pPr marL="0" indent="0">
              <a:buNone/>
            </a:pPr>
            <a:r>
              <a:rPr lang="en-US" sz="3500" dirty="0" smtClean="0"/>
              <a:t>Plans:</a:t>
            </a:r>
          </a:p>
          <a:p>
            <a:pPr lvl="1">
              <a:buFont typeface="Arial" pitchFamily="34" charset="0"/>
              <a:buChar char="•"/>
            </a:pPr>
            <a:r>
              <a:rPr lang="en-US" sz="3100" dirty="0" smtClean="0"/>
              <a:t>Monthly </a:t>
            </a:r>
            <a:r>
              <a:rPr lang="en-US" sz="3100" dirty="0"/>
              <a:t>group </a:t>
            </a:r>
            <a:r>
              <a:rPr lang="en-US" sz="3100" dirty="0" smtClean="0"/>
              <a:t>calls- frequency? </a:t>
            </a:r>
            <a:r>
              <a:rPr lang="en-US" sz="3100" dirty="0" smtClean="0">
                <a:solidFill>
                  <a:srgbClr val="FF0000"/>
                </a:solidFill>
              </a:rPr>
              <a:t>leadership vs. implementation teams</a:t>
            </a:r>
          </a:p>
          <a:p>
            <a:pPr marL="914400" lvl="2" indent="0">
              <a:buNone/>
            </a:pPr>
            <a:r>
              <a:rPr lang="en-US" sz="3100" dirty="0" smtClean="0"/>
              <a:t>- 3</a:t>
            </a:r>
            <a:r>
              <a:rPr lang="en-US" sz="3100" baseline="30000" dirty="0" smtClean="0"/>
              <a:t>rd</a:t>
            </a:r>
            <a:r>
              <a:rPr lang="en-US" sz="3100" dirty="0" smtClean="0"/>
              <a:t> </a:t>
            </a:r>
            <a:r>
              <a:rPr lang="en-US" sz="3100" dirty="0"/>
              <a:t>Tuesday/month @</a:t>
            </a:r>
            <a:r>
              <a:rPr lang="en-US" sz="3100" dirty="0" smtClean="0"/>
              <a:t>12p</a:t>
            </a:r>
            <a:endParaRPr lang="en-US" sz="3100" dirty="0"/>
          </a:p>
          <a:p>
            <a:pPr lvl="1">
              <a:buFont typeface="Arial" pitchFamily="34" charset="0"/>
              <a:buChar char="•"/>
            </a:pPr>
            <a:r>
              <a:rPr lang="en-US" sz="3100" dirty="0"/>
              <a:t>Sub workgroups within </a:t>
            </a:r>
            <a:endParaRPr lang="en-US" sz="3100" dirty="0" smtClean="0"/>
          </a:p>
          <a:p>
            <a:pPr lvl="1">
              <a:buFont typeface="Arial" pitchFamily="34" charset="0"/>
              <a:buChar char="•"/>
            </a:pPr>
            <a:r>
              <a:rPr lang="en-US" sz="3100" dirty="0" smtClean="0"/>
              <a:t>Host webpage for group documents, message board, resources, etc.</a:t>
            </a:r>
          </a:p>
          <a:p>
            <a:pPr lvl="1">
              <a:buFont typeface="Arial" pitchFamily="34" charset="0"/>
              <a:buChar char="•"/>
            </a:pPr>
            <a:r>
              <a:rPr lang="en-US" sz="3100" dirty="0" smtClean="0"/>
              <a:t>Site visits</a:t>
            </a:r>
            <a:endParaRPr lang="en-US" sz="3100" dirty="0"/>
          </a:p>
          <a:p>
            <a:endParaRPr lang="en-US" dirty="0"/>
          </a:p>
        </p:txBody>
      </p:sp>
      <p:sp>
        <p:nvSpPr>
          <p:cNvPr id="4" name="TextBox 3"/>
          <p:cNvSpPr txBox="1"/>
          <p:nvPr/>
        </p:nvSpPr>
        <p:spPr>
          <a:xfrm>
            <a:off x="228600" y="6400800"/>
            <a:ext cx="533400" cy="307777"/>
          </a:xfrm>
          <a:prstGeom prst="rect">
            <a:avLst/>
          </a:prstGeom>
          <a:noFill/>
        </p:spPr>
        <p:txBody>
          <a:bodyPr wrap="square" rtlCol="0">
            <a:spAutoFit/>
          </a:bodyPr>
          <a:lstStyle/>
          <a:p>
            <a:r>
              <a:rPr lang="en-US" sz="1400" dirty="0" smtClean="0"/>
              <a:t>31</a:t>
            </a:r>
            <a:endParaRPr lang="en-US" sz="1400" dirty="0"/>
          </a:p>
        </p:txBody>
      </p:sp>
    </p:spTree>
    <p:extLst>
      <p:ext uri="{BB962C8B-B14F-4D97-AF65-F5344CB8AC3E}">
        <p14:creationId xmlns:p14="http://schemas.microsoft.com/office/powerpoint/2010/main" val="1410969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latin typeface="Calibri"/>
                <a:ea typeface="Times New Roman"/>
                <a:cs typeface="Calibri"/>
              </a:rPr>
              <a:t>Behavioral Health HIT Project (</a:t>
            </a:r>
            <a:r>
              <a:rPr lang="en-US" sz="3600" dirty="0" smtClean="0">
                <a:latin typeface="Calibri"/>
                <a:ea typeface="Times New Roman"/>
                <a:cs typeface="Calibri"/>
              </a:rPr>
              <a:t>RFP)-</a:t>
            </a:r>
            <a:r>
              <a:rPr lang="en-US" sz="3600" b="1" dirty="0" smtClean="0">
                <a:latin typeface="Calibri"/>
                <a:ea typeface="Times New Roman"/>
                <a:cs typeface="Calibri"/>
              </a:rPr>
              <a:t/>
            </a:r>
            <a:br>
              <a:rPr lang="en-US" sz="3600" b="1" dirty="0" smtClean="0">
                <a:latin typeface="Calibri"/>
                <a:ea typeface="Times New Roman"/>
                <a:cs typeface="Calibri"/>
              </a:rPr>
            </a:br>
            <a:r>
              <a:rPr lang="en-US" sz="3600" dirty="0" smtClean="0"/>
              <a:t>Collaboration- this is a partnership!</a:t>
            </a:r>
            <a:endParaRPr lang="en-US" sz="3600" dirty="0"/>
          </a:p>
        </p:txBody>
      </p:sp>
      <p:sp>
        <p:nvSpPr>
          <p:cNvPr id="3" name="Content Placeholder 2"/>
          <p:cNvSpPr>
            <a:spLocks noGrp="1"/>
          </p:cNvSpPr>
          <p:nvPr>
            <p:ph idx="1"/>
          </p:nvPr>
        </p:nvSpPr>
        <p:spPr/>
        <p:txBody>
          <a:bodyPr>
            <a:normAutofit/>
          </a:bodyPr>
          <a:lstStyle/>
          <a:p>
            <a:pPr marL="0" indent="0">
              <a:buNone/>
            </a:pPr>
            <a:r>
              <a:rPr lang="en-US" dirty="0" smtClean="0"/>
              <a:t>Throughout the communication process we will be: </a:t>
            </a:r>
          </a:p>
          <a:p>
            <a:pPr>
              <a:buFontTx/>
              <a:buChar char="-"/>
            </a:pPr>
            <a:r>
              <a:rPr lang="en-US" dirty="0" smtClean="0"/>
              <a:t>Building relationships</a:t>
            </a:r>
          </a:p>
          <a:p>
            <a:pPr lvl="1">
              <a:buFontTx/>
              <a:buChar char="-"/>
            </a:pPr>
            <a:r>
              <a:rPr lang="en-US" dirty="0" smtClean="0"/>
              <a:t>Establish points of contacts </a:t>
            </a:r>
          </a:p>
          <a:p>
            <a:pPr>
              <a:buFontTx/>
              <a:buChar char="-"/>
            </a:pPr>
            <a:r>
              <a:rPr lang="en-US" dirty="0" smtClean="0"/>
              <a:t>Reviewing plans and </a:t>
            </a:r>
            <a:r>
              <a:rPr lang="en-US" u="sng" dirty="0" smtClean="0"/>
              <a:t>gathering feedback about needs </a:t>
            </a:r>
            <a:r>
              <a:rPr lang="en-US" dirty="0" smtClean="0"/>
              <a:t> </a:t>
            </a:r>
          </a:p>
          <a:p>
            <a:pPr>
              <a:buFontTx/>
              <a:buChar char="-"/>
            </a:pPr>
            <a:r>
              <a:rPr lang="en-US" dirty="0" smtClean="0"/>
              <a:t>Learning about their operations (BH specific needs are different from general/medical)</a:t>
            </a:r>
          </a:p>
          <a:p>
            <a:pPr marL="0" indent="0">
              <a:buNone/>
            </a:pPr>
            <a:endParaRPr lang="en-US" dirty="0" smtClean="0"/>
          </a:p>
        </p:txBody>
      </p:sp>
      <p:sp>
        <p:nvSpPr>
          <p:cNvPr id="4" name="TextBox 3"/>
          <p:cNvSpPr txBox="1"/>
          <p:nvPr/>
        </p:nvSpPr>
        <p:spPr>
          <a:xfrm>
            <a:off x="381000" y="6172200"/>
            <a:ext cx="533400" cy="307777"/>
          </a:xfrm>
          <a:prstGeom prst="rect">
            <a:avLst/>
          </a:prstGeom>
          <a:noFill/>
        </p:spPr>
        <p:txBody>
          <a:bodyPr wrap="square" rtlCol="0">
            <a:spAutoFit/>
          </a:bodyPr>
          <a:lstStyle/>
          <a:p>
            <a:r>
              <a:rPr lang="en-US" sz="1400" dirty="0" smtClean="0"/>
              <a:t>32</a:t>
            </a:r>
            <a:endParaRPr lang="en-US" sz="1400" dirty="0"/>
          </a:p>
        </p:txBody>
      </p:sp>
    </p:spTree>
    <p:extLst>
      <p:ext uri="{BB962C8B-B14F-4D97-AF65-F5344CB8AC3E}">
        <p14:creationId xmlns:p14="http://schemas.microsoft.com/office/powerpoint/2010/main" val="3853388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90600"/>
          </a:xfrm>
        </p:spPr>
        <p:txBody>
          <a:bodyPr>
            <a:normAutofit fontScale="90000"/>
          </a:bodyPr>
          <a:lstStyle/>
          <a:p>
            <a:r>
              <a:rPr lang="en-US" b="1" dirty="0">
                <a:latin typeface="Calibri"/>
                <a:ea typeface="Times New Roman"/>
                <a:cs typeface="Calibri"/>
              </a:rPr>
              <a:t>Behavioral Health HIT Project (RFP</a:t>
            </a:r>
            <a:r>
              <a:rPr lang="en-US" b="1" dirty="0" smtClean="0">
                <a:latin typeface="Calibri"/>
                <a:ea typeface="Times New Roman"/>
                <a:cs typeface="Calibri"/>
              </a:rPr>
              <a:t>)- </a:t>
            </a:r>
            <a:r>
              <a:rPr lang="en-US" dirty="0" smtClean="0"/>
              <a:t>Staff and Patient Education</a:t>
            </a:r>
            <a:r>
              <a:rPr lang="en-US" dirty="0"/>
              <a:t/>
            </a:r>
            <a:br>
              <a:rPr lang="en-US" dirty="0"/>
            </a:b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We will be providing: </a:t>
            </a:r>
            <a:endParaRPr lang="en-US" dirty="0"/>
          </a:p>
          <a:p>
            <a:pPr>
              <a:buFontTx/>
              <a:buChar char="-"/>
            </a:pPr>
            <a:r>
              <a:rPr lang="en-US" dirty="0" smtClean="0"/>
              <a:t>Technical &amp; legal data structure education for staff:</a:t>
            </a:r>
          </a:p>
          <a:p>
            <a:pPr lvl="1">
              <a:buFontTx/>
              <a:buChar char="-"/>
            </a:pPr>
            <a:r>
              <a:rPr lang="en-US" dirty="0" smtClean="0"/>
              <a:t>How data is shared with HIN</a:t>
            </a:r>
          </a:p>
          <a:p>
            <a:pPr lvl="1">
              <a:buFontTx/>
              <a:buChar char="-"/>
            </a:pPr>
            <a:r>
              <a:rPr lang="en-US" dirty="0" smtClean="0"/>
              <a:t>What data is shared with HIN</a:t>
            </a:r>
          </a:p>
          <a:p>
            <a:pPr lvl="1">
              <a:buFontTx/>
              <a:buChar char="-"/>
            </a:pPr>
            <a:r>
              <a:rPr lang="en-US" dirty="0" smtClean="0"/>
              <a:t>Legal framework of sharing with a HIE</a:t>
            </a:r>
          </a:p>
          <a:p>
            <a:pPr>
              <a:buFontTx/>
              <a:buChar char="-"/>
            </a:pPr>
            <a:r>
              <a:rPr lang="en-US" dirty="0" smtClean="0"/>
              <a:t>Patient consent communications</a:t>
            </a:r>
          </a:p>
          <a:p>
            <a:pPr lvl="1">
              <a:buFontTx/>
              <a:buChar char="-"/>
            </a:pPr>
            <a:r>
              <a:rPr lang="en-US" dirty="0" smtClean="0"/>
              <a:t>Consent options (clear tools, patient friendly)</a:t>
            </a:r>
          </a:p>
          <a:p>
            <a:pPr lvl="1">
              <a:buFontTx/>
              <a:buChar char="-"/>
            </a:pPr>
            <a:r>
              <a:rPr lang="en-US" dirty="0" smtClean="0"/>
              <a:t>Established vs. new patient workflows</a:t>
            </a:r>
          </a:p>
          <a:p>
            <a:pPr>
              <a:buFontTx/>
              <a:buChar char="-"/>
            </a:pPr>
            <a:endParaRPr lang="en-US" dirty="0"/>
          </a:p>
        </p:txBody>
      </p:sp>
      <p:sp>
        <p:nvSpPr>
          <p:cNvPr id="4" name="TextBox 3"/>
          <p:cNvSpPr txBox="1"/>
          <p:nvPr/>
        </p:nvSpPr>
        <p:spPr>
          <a:xfrm>
            <a:off x="381000" y="6324600"/>
            <a:ext cx="533400" cy="307777"/>
          </a:xfrm>
          <a:prstGeom prst="rect">
            <a:avLst/>
          </a:prstGeom>
          <a:noFill/>
        </p:spPr>
        <p:txBody>
          <a:bodyPr wrap="square" rtlCol="0">
            <a:spAutoFit/>
          </a:bodyPr>
          <a:lstStyle/>
          <a:p>
            <a:r>
              <a:rPr lang="en-US" sz="1400" dirty="0" smtClean="0"/>
              <a:t>33</a:t>
            </a:r>
            <a:endParaRPr lang="en-US" sz="1400" dirty="0"/>
          </a:p>
        </p:txBody>
      </p:sp>
    </p:spTree>
    <p:extLst>
      <p:ext uri="{BB962C8B-B14F-4D97-AF65-F5344CB8AC3E}">
        <p14:creationId xmlns:p14="http://schemas.microsoft.com/office/powerpoint/2010/main" val="2274256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1">
              <a:lumMod val="40000"/>
              <a:lumOff val="60000"/>
            </a:schemeClr>
          </a:solidFill>
          <a:ln>
            <a:solidFill>
              <a:schemeClr val="accent1"/>
            </a:solidFill>
          </a:ln>
        </p:spPr>
        <p:txBody>
          <a:bodyPr>
            <a:normAutofit fontScale="90000"/>
          </a:bodyPr>
          <a:lstStyle/>
          <a:p>
            <a:r>
              <a:rPr lang="en-US" b="1" dirty="0" smtClean="0"/>
              <a:t>Maine’s HIE/BH Data Infrastructure-</a:t>
            </a:r>
            <a:br>
              <a:rPr lang="en-US" b="1" dirty="0" smtClean="0"/>
            </a:br>
            <a:r>
              <a:rPr lang="en-US" b="1" dirty="0" smtClean="0"/>
              <a:t>Current State</a:t>
            </a:r>
            <a:endParaRPr lang="en-US" b="1" dirty="0"/>
          </a:p>
        </p:txBody>
      </p:sp>
      <p:sp>
        <p:nvSpPr>
          <p:cNvPr id="6" name="Content Placeholder 5"/>
          <p:cNvSpPr>
            <a:spLocks noGrp="1"/>
          </p:cNvSpPr>
          <p:nvPr>
            <p:ph idx="1"/>
          </p:nvPr>
        </p:nvSpPr>
        <p:spPr/>
        <p:txBody>
          <a:bodyPr>
            <a:normAutofit fontScale="92500" lnSpcReduction="10000"/>
          </a:bodyPr>
          <a:lstStyle/>
          <a:p>
            <a:pPr marL="0" indent="0">
              <a:buNone/>
            </a:pPr>
            <a:endParaRPr lang="en-US" dirty="0" smtClean="0"/>
          </a:p>
          <a:p>
            <a:pPr marL="0" indent="0">
              <a:buNone/>
            </a:pPr>
            <a:r>
              <a:rPr lang="en-US" dirty="0" smtClean="0"/>
              <a:t>Behavioral </a:t>
            </a:r>
            <a:r>
              <a:rPr lang="en-US" dirty="0"/>
              <a:t>Health/Mental </a:t>
            </a:r>
            <a:r>
              <a:rPr lang="en-US" dirty="0" smtClean="0"/>
              <a:t>Health services and their EHR vendors vary by organization and determine…..</a:t>
            </a:r>
            <a:endParaRPr lang="en-US" dirty="0"/>
          </a:p>
          <a:p>
            <a:pPr marL="0" indent="0">
              <a:buNone/>
            </a:pPr>
            <a:endParaRPr lang="en-US" dirty="0" smtClean="0"/>
          </a:p>
          <a:p>
            <a:pPr marL="0" indent="0">
              <a:buNone/>
            </a:pPr>
            <a:r>
              <a:rPr lang="en-US" dirty="0" smtClean="0"/>
              <a:t>What patient </a:t>
            </a:r>
            <a:r>
              <a:rPr lang="en-US" dirty="0"/>
              <a:t>h</a:t>
            </a:r>
            <a:r>
              <a:rPr lang="en-US" dirty="0" smtClean="0"/>
              <a:t>ealth </a:t>
            </a:r>
            <a:r>
              <a:rPr lang="en-US" dirty="0"/>
              <a:t>r</a:t>
            </a:r>
            <a:r>
              <a:rPr lang="en-US" dirty="0" smtClean="0"/>
              <a:t>ecord information/data is available……</a:t>
            </a:r>
            <a:endParaRPr lang="en-US" dirty="0"/>
          </a:p>
          <a:p>
            <a:pPr marL="0" indent="0">
              <a:buNone/>
            </a:pPr>
            <a:endParaRPr lang="en-US" dirty="0" smtClean="0"/>
          </a:p>
          <a:p>
            <a:pPr marL="0" indent="0">
              <a:buNone/>
            </a:pPr>
            <a:r>
              <a:rPr lang="en-US" dirty="0" smtClean="0"/>
              <a:t>Which defines what data can be integrated and shared with a health information exchange….</a:t>
            </a:r>
            <a:endParaRPr lang="en-US" dirty="0"/>
          </a:p>
        </p:txBody>
      </p:sp>
      <p:sp>
        <p:nvSpPr>
          <p:cNvPr id="3" name="Down Arrow 2"/>
          <p:cNvSpPr/>
          <p:nvPr/>
        </p:nvSpPr>
        <p:spPr>
          <a:xfrm>
            <a:off x="3124200" y="3273468"/>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own Arrow 6"/>
          <p:cNvSpPr/>
          <p:nvPr/>
        </p:nvSpPr>
        <p:spPr>
          <a:xfrm>
            <a:off x="3124200" y="4538597"/>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04800" y="6324600"/>
            <a:ext cx="609600" cy="307777"/>
          </a:xfrm>
          <a:prstGeom prst="rect">
            <a:avLst/>
          </a:prstGeom>
          <a:noFill/>
        </p:spPr>
        <p:txBody>
          <a:bodyPr wrap="square" rtlCol="0">
            <a:spAutoFit/>
          </a:bodyPr>
          <a:lstStyle/>
          <a:p>
            <a:r>
              <a:rPr lang="en-US" sz="1400" dirty="0" smtClean="0"/>
              <a:t>34</a:t>
            </a:r>
            <a:endParaRPr lang="en-US" sz="1400" dirty="0"/>
          </a:p>
        </p:txBody>
      </p:sp>
    </p:spTree>
    <p:extLst>
      <p:ext uri="{BB962C8B-B14F-4D97-AF65-F5344CB8AC3E}">
        <p14:creationId xmlns:p14="http://schemas.microsoft.com/office/powerpoint/2010/main" val="1674540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Key Factors for Mental Health Data (Records) HIE Integration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Consent Processes</a:t>
            </a:r>
          </a:p>
          <a:p>
            <a:pPr lvl="1"/>
            <a:r>
              <a:rPr lang="en-US" dirty="0" smtClean="0"/>
              <a:t>Maine Law for patient consent</a:t>
            </a:r>
          </a:p>
          <a:p>
            <a:pPr lvl="2"/>
            <a:r>
              <a:rPr lang="en-US" dirty="0" smtClean="0"/>
              <a:t>General Medical vs. Mental Health &amp; HIV data</a:t>
            </a:r>
          </a:p>
          <a:p>
            <a:r>
              <a:rPr lang="en-US" dirty="0" smtClean="0"/>
              <a:t>Consent decree; Maine Law</a:t>
            </a:r>
          </a:p>
          <a:p>
            <a:pPr lvl="1"/>
            <a:r>
              <a:rPr lang="en-US" dirty="0" smtClean="0"/>
              <a:t>24/7 Emergency Access to mental health data/records</a:t>
            </a:r>
            <a:endParaRPr lang="en-US" dirty="0"/>
          </a:p>
          <a:p>
            <a:r>
              <a:rPr lang="en-US" dirty="0" smtClean="0"/>
              <a:t>Technical capabilities of health care providers and (health record technology)</a:t>
            </a:r>
          </a:p>
          <a:p>
            <a:r>
              <a:rPr lang="en-US" dirty="0" smtClean="0"/>
              <a:t>Reporting requirements (MaineCare, Quality etc.)</a:t>
            </a:r>
          </a:p>
          <a:p>
            <a:r>
              <a:rPr lang="en-US" dirty="0" smtClean="0"/>
              <a:t>Definitions of data as subject to mental health rules </a:t>
            </a:r>
            <a:r>
              <a:rPr lang="en-US" u="sng" dirty="0" smtClean="0"/>
              <a:t>vs</a:t>
            </a:r>
            <a:r>
              <a:rPr lang="en-US" dirty="0" smtClean="0"/>
              <a:t>. substance abuse rules </a:t>
            </a:r>
            <a:r>
              <a:rPr lang="en-US" u="sng" dirty="0" smtClean="0"/>
              <a:t>vs</a:t>
            </a:r>
            <a:r>
              <a:rPr lang="en-US" dirty="0" smtClean="0"/>
              <a:t>. general medical rules</a:t>
            </a:r>
          </a:p>
          <a:p>
            <a:pPr marL="0" indent="0">
              <a:buNone/>
            </a:pPr>
            <a:endParaRPr lang="en-US" dirty="0"/>
          </a:p>
        </p:txBody>
      </p:sp>
      <p:sp>
        <p:nvSpPr>
          <p:cNvPr id="4" name="TextBox 3"/>
          <p:cNvSpPr txBox="1"/>
          <p:nvPr/>
        </p:nvSpPr>
        <p:spPr>
          <a:xfrm>
            <a:off x="457200" y="6324600"/>
            <a:ext cx="457200" cy="307777"/>
          </a:xfrm>
          <a:prstGeom prst="rect">
            <a:avLst/>
          </a:prstGeom>
          <a:noFill/>
        </p:spPr>
        <p:txBody>
          <a:bodyPr wrap="square" rtlCol="0">
            <a:spAutoFit/>
          </a:bodyPr>
          <a:lstStyle/>
          <a:p>
            <a:r>
              <a:rPr lang="en-US" sz="1400" dirty="0" smtClean="0"/>
              <a:t>35</a:t>
            </a:r>
            <a:endParaRPr lang="en-US" sz="1400" dirty="0"/>
          </a:p>
        </p:txBody>
      </p:sp>
    </p:spTree>
    <p:extLst>
      <p:ext uri="{BB962C8B-B14F-4D97-AF65-F5344CB8AC3E}">
        <p14:creationId xmlns:p14="http://schemas.microsoft.com/office/powerpoint/2010/main" val="207425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28600"/>
            <a:ext cx="8229600" cy="1143000"/>
          </a:xfrm>
        </p:spPr>
        <p:txBody>
          <a:bodyPr>
            <a:normAutofit fontScale="90000"/>
          </a:bodyPr>
          <a:lstStyle/>
          <a:p>
            <a:pPr eaLnBrk="1" hangingPunct="1"/>
            <a:r>
              <a:rPr lang="en-US" altLang="en-US" sz="3600" dirty="0" smtClean="0">
                <a:ea typeface="ＭＳ Ｐゴシック" pitchFamily="34" charset="-128"/>
              </a:rPr>
              <a:t>HealthInfoNet Consent Policy for </a:t>
            </a:r>
            <a:r>
              <a:rPr lang="en-US" altLang="en-US" sz="3600" u="sng" dirty="0" smtClean="0">
                <a:ea typeface="ＭＳ Ｐゴシック" pitchFamily="34" charset="-128"/>
              </a:rPr>
              <a:t>General Medical</a:t>
            </a:r>
            <a:r>
              <a:rPr lang="en-US" altLang="en-US" sz="3600" dirty="0" smtClean="0">
                <a:ea typeface="ＭＳ Ｐゴシック" pitchFamily="34" charset="-128"/>
              </a:rPr>
              <a:t> Health Information</a:t>
            </a:r>
          </a:p>
        </p:txBody>
      </p:sp>
      <p:sp>
        <p:nvSpPr>
          <p:cNvPr id="11267" name="Rectangle 3"/>
          <p:cNvSpPr>
            <a:spLocks noGrp="1" noChangeArrowheads="1"/>
          </p:cNvSpPr>
          <p:nvPr>
            <p:ph type="body" idx="1"/>
          </p:nvPr>
        </p:nvSpPr>
        <p:spPr>
          <a:xfrm>
            <a:off x="457200" y="1676400"/>
            <a:ext cx="8229600" cy="4953000"/>
          </a:xfrm>
        </p:spPr>
        <p:txBody>
          <a:bodyPr/>
          <a:lstStyle/>
          <a:p>
            <a:pPr>
              <a:spcBef>
                <a:spcPct val="0"/>
              </a:spcBef>
              <a:spcAft>
                <a:spcPts val="1200"/>
              </a:spcAft>
            </a:pPr>
            <a:r>
              <a:rPr lang="en-US" altLang="en-US" sz="2400" dirty="0" smtClean="0">
                <a:ea typeface="ＭＳ Ｐゴシック" pitchFamily="34" charset="-128"/>
              </a:rPr>
              <a:t>Maine law requires HealthInfoNet follow an opt-out consent policy.</a:t>
            </a:r>
          </a:p>
          <a:p>
            <a:pPr>
              <a:spcBef>
                <a:spcPct val="0"/>
              </a:spcBef>
              <a:spcAft>
                <a:spcPts val="1200"/>
              </a:spcAft>
            </a:pPr>
            <a:r>
              <a:rPr lang="en-US" altLang="en-US" sz="2400" dirty="0" smtClean="0">
                <a:ea typeface="ＭＳ Ｐゴシック" pitchFamily="34" charset="-128"/>
              </a:rPr>
              <a:t>This policy was originally written in 2007 with input from stakeholders representing patients, providers, employers, payers, and government. </a:t>
            </a:r>
          </a:p>
          <a:p>
            <a:pPr>
              <a:spcBef>
                <a:spcPct val="0"/>
              </a:spcBef>
              <a:spcAft>
                <a:spcPts val="1200"/>
              </a:spcAft>
            </a:pPr>
            <a:r>
              <a:rPr lang="en-US" altLang="en-US" sz="2400" dirty="0" smtClean="0">
                <a:ea typeface="ＭＳ Ｐゴシック" pitchFamily="34" charset="-128"/>
              </a:rPr>
              <a:t>Consumers opt-out online, on paper, or over the phone.</a:t>
            </a:r>
          </a:p>
          <a:p>
            <a:pPr>
              <a:spcBef>
                <a:spcPct val="0"/>
              </a:spcBef>
              <a:spcAft>
                <a:spcPts val="1200"/>
              </a:spcAft>
            </a:pPr>
            <a:r>
              <a:rPr lang="en-US" altLang="en-US" sz="2400" dirty="0" smtClean="0">
                <a:ea typeface="ＭＳ Ｐゴシック" pitchFamily="34" charset="-128"/>
              </a:rPr>
              <a:t>Consumers opt-out once for all care locations at which time their clinical data is deleted, not just hidden.</a:t>
            </a:r>
          </a:p>
          <a:p>
            <a:pPr>
              <a:spcBef>
                <a:spcPct val="0"/>
              </a:spcBef>
              <a:spcAft>
                <a:spcPts val="1200"/>
              </a:spcAft>
            </a:pPr>
            <a:r>
              <a:rPr lang="en-US" altLang="en-US" sz="2400" dirty="0" smtClean="0">
                <a:ea typeface="ＭＳ Ｐゴシック" pitchFamily="34" charset="-128"/>
              </a:rPr>
              <a:t>Patients can opt back in, however their records will start from that day forward. The system does not go back. </a:t>
            </a:r>
          </a:p>
        </p:txBody>
      </p:sp>
      <p:sp>
        <p:nvSpPr>
          <p:cNvPr id="2" name="TextBox 1"/>
          <p:cNvSpPr txBox="1"/>
          <p:nvPr/>
        </p:nvSpPr>
        <p:spPr>
          <a:xfrm>
            <a:off x="457200" y="6172200"/>
            <a:ext cx="533400" cy="307777"/>
          </a:xfrm>
          <a:prstGeom prst="rect">
            <a:avLst/>
          </a:prstGeom>
          <a:noFill/>
        </p:spPr>
        <p:txBody>
          <a:bodyPr wrap="square" rtlCol="0">
            <a:spAutoFit/>
          </a:bodyPr>
          <a:lstStyle/>
          <a:p>
            <a:r>
              <a:rPr lang="en-US" sz="1400" dirty="0" smtClean="0"/>
              <a:t>36</a:t>
            </a:r>
            <a:endParaRPr lang="en-US" sz="1400" dirty="0"/>
          </a:p>
        </p:txBody>
      </p:sp>
    </p:spTree>
    <p:extLst>
      <p:ext uri="{BB962C8B-B14F-4D97-AF65-F5344CB8AC3E}">
        <p14:creationId xmlns:p14="http://schemas.microsoft.com/office/powerpoint/2010/main" val="662575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2225" y="563563"/>
            <a:ext cx="9242425" cy="960437"/>
          </a:xfrm>
        </p:spPr>
        <p:txBody>
          <a:bodyPr>
            <a:normAutofit fontScale="90000"/>
          </a:bodyPr>
          <a:lstStyle/>
          <a:p>
            <a:r>
              <a:rPr lang="en-US" altLang="en-US" sz="3600" dirty="0">
                <a:solidFill>
                  <a:schemeClr val="bg1"/>
                </a:solidFill>
                <a:ea typeface="ＭＳ Ｐゴシック" pitchFamily="34" charset="-128"/>
              </a:rPr>
              <a:t>HealthInfoNet Consent Policy for </a:t>
            </a:r>
            <a:r>
              <a:rPr lang="en-US" altLang="en-US" sz="3600" u="sng" dirty="0">
                <a:solidFill>
                  <a:schemeClr val="bg1"/>
                </a:solidFill>
                <a:ea typeface="ＭＳ Ｐゴシック" pitchFamily="34" charset="-128"/>
              </a:rPr>
              <a:t>General Medical </a:t>
            </a:r>
            <a:r>
              <a:rPr lang="en-US" altLang="en-US" sz="3600" dirty="0" smtClean="0">
                <a:solidFill>
                  <a:schemeClr val="bg1"/>
                </a:solidFill>
                <a:ea typeface="ＭＳ Ｐゴシック" pitchFamily="34" charset="-128"/>
              </a:rPr>
              <a:t>health Information: Patient Education</a:t>
            </a:r>
          </a:p>
        </p:txBody>
      </p:sp>
      <p:sp>
        <p:nvSpPr>
          <p:cNvPr id="12291" name="Content Placeholder 2"/>
          <p:cNvSpPr>
            <a:spLocks noGrp="1"/>
          </p:cNvSpPr>
          <p:nvPr>
            <p:ph idx="1"/>
          </p:nvPr>
        </p:nvSpPr>
        <p:spPr>
          <a:xfrm>
            <a:off x="533400" y="1828800"/>
            <a:ext cx="8229600" cy="4343400"/>
          </a:xfrm>
        </p:spPr>
        <p:txBody>
          <a:bodyPr/>
          <a:lstStyle/>
          <a:p>
            <a:pPr marL="0" indent="0">
              <a:lnSpc>
                <a:spcPct val="110000"/>
              </a:lnSpc>
              <a:spcBef>
                <a:spcPct val="0"/>
              </a:spcBef>
              <a:spcAft>
                <a:spcPts val="1200"/>
              </a:spcAft>
              <a:buNone/>
            </a:pPr>
            <a:r>
              <a:rPr lang="en-US" altLang="en-US" sz="2600" b="1" dirty="0" smtClean="0">
                <a:solidFill>
                  <a:srgbClr val="008576"/>
                </a:solidFill>
                <a:ea typeface="ＭＳ Ｐゴシック" pitchFamily="34" charset="-128"/>
              </a:rPr>
              <a:t>Per Maine State law, participating organizations must:</a:t>
            </a:r>
          </a:p>
          <a:p>
            <a:pPr lvl="1">
              <a:lnSpc>
                <a:spcPct val="110000"/>
              </a:lnSpc>
              <a:spcBef>
                <a:spcPct val="0"/>
              </a:spcBef>
              <a:spcAft>
                <a:spcPts val="1200"/>
              </a:spcAft>
            </a:pPr>
            <a:r>
              <a:rPr lang="en-US" altLang="en-US" sz="2600" dirty="0" smtClean="0">
                <a:solidFill>
                  <a:schemeClr val="bg1"/>
                </a:solidFill>
                <a:ea typeface="ＭＳ Ｐゴシック" pitchFamily="34" charset="-128"/>
              </a:rPr>
              <a:t>Give opt-out form to all patients at point of initial contact” following connection to HealthInfoNet.</a:t>
            </a:r>
          </a:p>
          <a:p>
            <a:pPr lvl="1">
              <a:lnSpc>
                <a:spcPct val="110000"/>
              </a:lnSpc>
              <a:spcBef>
                <a:spcPct val="0"/>
              </a:spcBef>
              <a:spcAft>
                <a:spcPts val="1200"/>
              </a:spcAft>
            </a:pPr>
            <a:r>
              <a:rPr lang="en-US" altLang="en-US" sz="2600" dirty="0" smtClean="0">
                <a:solidFill>
                  <a:schemeClr val="bg1"/>
                </a:solidFill>
                <a:ea typeface="ＭＳ Ｐゴシック" pitchFamily="34" charset="-128"/>
              </a:rPr>
              <a:t>Send any signed opt-out forms to HealthInfoNet within 2 business days OR provide a way for patient to opt-out at no cost to the patient.</a:t>
            </a:r>
            <a:endParaRPr lang="en-US" altLang="en-US" sz="2600" dirty="0" smtClean="0">
              <a:ea typeface="ＭＳ Ｐゴシック" pitchFamily="34" charset="-128"/>
            </a:endParaRPr>
          </a:p>
          <a:p>
            <a:pPr lvl="1">
              <a:lnSpc>
                <a:spcPct val="110000"/>
              </a:lnSpc>
              <a:spcBef>
                <a:spcPct val="0"/>
              </a:spcBef>
              <a:spcAft>
                <a:spcPts val="600"/>
              </a:spcAft>
            </a:pPr>
            <a:endParaRPr lang="en-US" altLang="en-US" sz="1900" dirty="0" smtClean="0">
              <a:ea typeface="ＭＳ Ｐゴシック" pitchFamily="34" charset="-128"/>
            </a:endParaRPr>
          </a:p>
          <a:p>
            <a:pPr lvl="1">
              <a:lnSpc>
                <a:spcPct val="110000"/>
              </a:lnSpc>
              <a:spcBef>
                <a:spcPct val="0"/>
              </a:spcBef>
              <a:spcAft>
                <a:spcPts val="600"/>
              </a:spcAft>
            </a:pPr>
            <a:endParaRPr lang="en-US" altLang="en-US" sz="1900" b="1" dirty="0" smtClean="0">
              <a:ea typeface="ＭＳ Ｐゴシック" pitchFamily="34" charset="-128"/>
            </a:endParaRPr>
          </a:p>
        </p:txBody>
      </p:sp>
      <p:sp>
        <p:nvSpPr>
          <p:cNvPr id="2" name="TextBox 1"/>
          <p:cNvSpPr txBox="1"/>
          <p:nvPr/>
        </p:nvSpPr>
        <p:spPr>
          <a:xfrm>
            <a:off x="381000" y="6096000"/>
            <a:ext cx="609600" cy="307777"/>
          </a:xfrm>
          <a:prstGeom prst="rect">
            <a:avLst/>
          </a:prstGeom>
          <a:noFill/>
        </p:spPr>
        <p:txBody>
          <a:bodyPr wrap="square" rtlCol="0">
            <a:spAutoFit/>
          </a:bodyPr>
          <a:lstStyle/>
          <a:p>
            <a:r>
              <a:rPr lang="en-US" sz="1400" dirty="0" smtClean="0"/>
              <a:t>37</a:t>
            </a:r>
            <a:endParaRPr lang="en-US" sz="1400" dirty="0"/>
          </a:p>
        </p:txBody>
      </p:sp>
    </p:spTree>
    <p:extLst>
      <p:ext uri="{BB962C8B-B14F-4D97-AF65-F5344CB8AC3E}">
        <p14:creationId xmlns:p14="http://schemas.microsoft.com/office/powerpoint/2010/main" val="3672510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Autofit/>
          </a:bodyPr>
          <a:lstStyle/>
          <a:p>
            <a:pPr eaLnBrk="1" hangingPunct="1"/>
            <a:r>
              <a:rPr lang="en-US" altLang="en-US" sz="4000" dirty="0" smtClean="0">
                <a:solidFill>
                  <a:srgbClr val="004B8D"/>
                </a:solidFill>
                <a:ea typeface="ＭＳ Ｐゴシック" pitchFamily="34" charset="-128"/>
              </a:rPr>
              <a:t>Mental Health, Substance Abuse, and HIV Health Information</a:t>
            </a:r>
          </a:p>
        </p:txBody>
      </p:sp>
      <p:sp>
        <p:nvSpPr>
          <p:cNvPr id="13315" name="Rectangle 3"/>
          <p:cNvSpPr>
            <a:spLocks noGrp="1" noChangeArrowheads="1"/>
          </p:cNvSpPr>
          <p:nvPr>
            <p:ph idx="1"/>
          </p:nvPr>
        </p:nvSpPr>
        <p:spPr>
          <a:xfrm>
            <a:off x="0" y="1447800"/>
            <a:ext cx="9067800" cy="5105400"/>
          </a:xfrm>
        </p:spPr>
        <p:txBody>
          <a:bodyPr>
            <a:normAutofit lnSpcReduction="10000"/>
          </a:bodyPr>
          <a:lstStyle/>
          <a:p>
            <a:pPr>
              <a:lnSpc>
                <a:spcPct val="90000"/>
              </a:lnSpc>
              <a:spcBef>
                <a:spcPct val="0"/>
              </a:spcBef>
              <a:spcAft>
                <a:spcPts val="1200"/>
              </a:spcAft>
            </a:pPr>
            <a:r>
              <a:rPr lang="en-US" altLang="en-US" sz="2200" b="1" dirty="0" smtClean="0">
                <a:ea typeface="ＭＳ Ｐゴシック" pitchFamily="34" charset="-128"/>
              </a:rPr>
              <a:t>Until a recent state law change (out of LD1331) the following information could not be included:</a:t>
            </a:r>
          </a:p>
          <a:p>
            <a:pPr lvl="1">
              <a:lnSpc>
                <a:spcPct val="90000"/>
              </a:lnSpc>
              <a:spcBef>
                <a:spcPct val="0"/>
              </a:spcBef>
              <a:spcAft>
                <a:spcPts val="1200"/>
              </a:spcAft>
            </a:pPr>
            <a:r>
              <a:rPr lang="en-US" altLang="en-US" sz="2400" dirty="0" smtClean="0">
                <a:ea typeface="ＭＳ Ｐゴシック" pitchFamily="34" charset="-128"/>
              </a:rPr>
              <a:t>Information created by a licensed mental health provider</a:t>
            </a:r>
          </a:p>
          <a:p>
            <a:pPr lvl="1">
              <a:lnSpc>
                <a:spcPct val="90000"/>
              </a:lnSpc>
              <a:spcBef>
                <a:spcPct val="0"/>
              </a:spcBef>
              <a:spcAft>
                <a:spcPts val="1200"/>
              </a:spcAft>
            </a:pPr>
            <a:r>
              <a:rPr lang="en-US" altLang="en-US" sz="2400" dirty="0" smtClean="0">
                <a:ea typeface="ＭＳ Ｐゴシック" pitchFamily="34" charset="-128"/>
              </a:rPr>
              <a:t>Mental health diagnoses</a:t>
            </a:r>
          </a:p>
          <a:p>
            <a:pPr lvl="1">
              <a:lnSpc>
                <a:spcPct val="90000"/>
              </a:lnSpc>
              <a:spcBef>
                <a:spcPct val="0"/>
              </a:spcBef>
              <a:spcAft>
                <a:spcPts val="1200"/>
              </a:spcAft>
            </a:pPr>
            <a:r>
              <a:rPr lang="en-US" altLang="en-US" sz="2400" dirty="0" smtClean="0">
                <a:ea typeface="ＭＳ Ｐゴシック" pitchFamily="34" charset="-128"/>
              </a:rPr>
              <a:t>HIV diagnoses and results of HIV tests </a:t>
            </a:r>
          </a:p>
          <a:p>
            <a:pPr>
              <a:lnSpc>
                <a:spcPct val="90000"/>
              </a:lnSpc>
              <a:spcBef>
                <a:spcPct val="0"/>
              </a:spcBef>
              <a:spcAft>
                <a:spcPts val="1200"/>
              </a:spcAft>
            </a:pPr>
            <a:r>
              <a:rPr lang="en-US" altLang="en-US" sz="2200" b="1" dirty="0" smtClean="0">
                <a:ea typeface="ＭＳ Ｐゴシック" pitchFamily="34" charset="-128"/>
              </a:rPr>
              <a:t>Revisions to State Law in 2011 – Allowing MH Information Sharing and consent for full access within HIE</a:t>
            </a:r>
            <a:endParaRPr lang="en-US" altLang="ja-JP" sz="2200" b="1" dirty="0" smtClean="0">
              <a:ea typeface="ＭＳ Ｐゴシック" pitchFamily="34" charset="-128"/>
            </a:endParaRPr>
          </a:p>
          <a:p>
            <a:pPr lvl="1">
              <a:lnSpc>
                <a:spcPct val="90000"/>
              </a:lnSpc>
              <a:spcBef>
                <a:spcPct val="0"/>
              </a:spcBef>
              <a:spcAft>
                <a:spcPts val="1200"/>
              </a:spcAft>
            </a:pPr>
            <a:r>
              <a:rPr lang="en-US" altLang="en-US" sz="2400" dirty="0" smtClean="0">
                <a:ea typeface="ＭＳ Ｐゴシック" pitchFamily="34" charset="-128"/>
              </a:rPr>
              <a:t>Changed the definition of Release to “Access”</a:t>
            </a:r>
          </a:p>
          <a:p>
            <a:pPr lvl="1">
              <a:lnSpc>
                <a:spcPct val="90000"/>
              </a:lnSpc>
              <a:spcBef>
                <a:spcPct val="0"/>
              </a:spcBef>
              <a:spcAft>
                <a:spcPts val="1200"/>
              </a:spcAft>
            </a:pPr>
            <a:r>
              <a:rPr lang="en-US" altLang="en-US" sz="2400" dirty="0" smtClean="0">
                <a:ea typeface="ＭＳ Ｐゴシック" pitchFamily="34" charset="-128"/>
              </a:rPr>
              <a:t>Allows HIE to collect information as long as it is managed differently than general medical information</a:t>
            </a:r>
          </a:p>
          <a:p>
            <a:pPr lvl="1">
              <a:lnSpc>
                <a:spcPct val="90000"/>
              </a:lnSpc>
              <a:spcBef>
                <a:spcPct val="0"/>
              </a:spcBef>
              <a:spcAft>
                <a:spcPts val="1200"/>
              </a:spcAft>
            </a:pPr>
            <a:r>
              <a:rPr lang="en-US" altLang="en-US" sz="2400" dirty="0" smtClean="0">
                <a:ea typeface="ＭＳ Ｐゴシック" pitchFamily="34" charset="-128"/>
              </a:rPr>
              <a:t>HIE responsible for providing “Opt-In” consent mechanism </a:t>
            </a:r>
          </a:p>
          <a:p>
            <a:pPr lvl="1">
              <a:lnSpc>
                <a:spcPct val="90000"/>
              </a:lnSpc>
              <a:spcBef>
                <a:spcPct val="0"/>
              </a:spcBef>
              <a:spcAft>
                <a:spcPts val="1200"/>
              </a:spcAft>
            </a:pPr>
            <a:r>
              <a:rPr lang="en-US" altLang="en-US" sz="2400" dirty="0" smtClean="0">
                <a:ea typeface="ＭＳ Ｐゴシック" pitchFamily="34" charset="-128"/>
              </a:rPr>
              <a:t>Allows for a broader discussion of Substance Abuse</a:t>
            </a:r>
          </a:p>
          <a:p>
            <a:pPr eaLnBrk="1" hangingPunct="1">
              <a:lnSpc>
                <a:spcPct val="90000"/>
              </a:lnSpc>
              <a:spcBef>
                <a:spcPct val="0"/>
              </a:spcBef>
              <a:spcAft>
                <a:spcPts val="1200"/>
              </a:spcAft>
              <a:buFont typeface="Arial" pitchFamily="34" charset="0"/>
              <a:buNone/>
            </a:pPr>
            <a:endParaRPr lang="en-US" altLang="en-US" sz="2200" dirty="0" smtClean="0">
              <a:ea typeface="ＭＳ Ｐゴシック" pitchFamily="34" charset="-128"/>
            </a:endParaRPr>
          </a:p>
        </p:txBody>
      </p:sp>
      <p:sp>
        <p:nvSpPr>
          <p:cNvPr id="2" name="TextBox 1"/>
          <p:cNvSpPr txBox="1"/>
          <p:nvPr/>
        </p:nvSpPr>
        <p:spPr>
          <a:xfrm>
            <a:off x="457200" y="6248400"/>
            <a:ext cx="609600" cy="307777"/>
          </a:xfrm>
          <a:prstGeom prst="rect">
            <a:avLst/>
          </a:prstGeom>
          <a:noFill/>
        </p:spPr>
        <p:txBody>
          <a:bodyPr wrap="square" rtlCol="0">
            <a:spAutoFit/>
          </a:bodyPr>
          <a:lstStyle/>
          <a:p>
            <a:r>
              <a:rPr lang="en-US" sz="1400" dirty="0" smtClean="0"/>
              <a:t>38</a:t>
            </a:r>
            <a:endParaRPr lang="en-US" sz="1400" dirty="0"/>
          </a:p>
        </p:txBody>
      </p:sp>
    </p:spTree>
    <p:extLst>
      <p:ext uri="{BB962C8B-B14F-4D97-AF65-F5344CB8AC3E}">
        <p14:creationId xmlns:p14="http://schemas.microsoft.com/office/powerpoint/2010/main" val="24168626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Autofit/>
          </a:bodyPr>
          <a:lstStyle/>
          <a:p>
            <a:r>
              <a:rPr lang="en-US" altLang="en-US" sz="3600" dirty="0" smtClean="0">
                <a:ea typeface="ＭＳ Ｐゴシック" pitchFamily="34" charset="-128"/>
              </a:rPr>
              <a:t>Technical Implementation for Consent to Share Mental Health within the HIE</a:t>
            </a:r>
          </a:p>
        </p:txBody>
      </p:sp>
      <p:sp>
        <p:nvSpPr>
          <p:cNvPr id="14339" name="Content Placeholder 2"/>
          <p:cNvSpPr>
            <a:spLocks noGrp="1"/>
          </p:cNvSpPr>
          <p:nvPr>
            <p:ph idx="1"/>
          </p:nvPr>
        </p:nvSpPr>
        <p:spPr>
          <a:xfrm>
            <a:off x="533400" y="1600200"/>
            <a:ext cx="8153400" cy="4525963"/>
          </a:xfrm>
        </p:spPr>
        <p:txBody>
          <a:bodyPr>
            <a:normAutofit lnSpcReduction="10000"/>
          </a:bodyPr>
          <a:lstStyle/>
          <a:p>
            <a:pPr>
              <a:lnSpc>
                <a:spcPct val="120000"/>
              </a:lnSpc>
            </a:pPr>
            <a:r>
              <a:rPr lang="en-US" altLang="en-US" sz="2400" b="1" dirty="0" smtClean="0">
                <a:ea typeface="ＭＳ Ｐゴシック" pitchFamily="34" charset="-128"/>
                <a:cs typeface="Arial" pitchFamily="34" charset="0"/>
              </a:rPr>
              <a:t>HealthInfoNet’s Technical Architecture </a:t>
            </a:r>
          </a:p>
          <a:p>
            <a:pPr lvl="1">
              <a:lnSpc>
                <a:spcPct val="120000"/>
              </a:lnSpc>
            </a:pPr>
            <a:r>
              <a:rPr lang="en-US" altLang="en-US" sz="2400" dirty="0" smtClean="0">
                <a:ea typeface="ＭＳ Ｐゴシック" pitchFamily="34" charset="-128"/>
                <a:cs typeface="Arial" pitchFamily="34" charset="0"/>
              </a:rPr>
              <a:t>Mental health data is sent by the provider EHR to the HIE data structure and is sequestered and managed differently* than general medical data.</a:t>
            </a:r>
          </a:p>
          <a:p>
            <a:pPr lvl="1">
              <a:lnSpc>
                <a:spcPct val="120000"/>
              </a:lnSpc>
            </a:pPr>
            <a:r>
              <a:rPr lang="en-US" altLang="en-US" sz="2400" dirty="0" smtClean="0">
                <a:ea typeface="ＭＳ Ｐゴシック" pitchFamily="34" charset="-128"/>
                <a:cs typeface="Arial" pitchFamily="34" charset="0"/>
              </a:rPr>
              <a:t>Audit functions are in place to automate monitoring of MH access.</a:t>
            </a:r>
          </a:p>
          <a:p>
            <a:pPr lvl="1">
              <a:lnSpc>
                <a:spcPct val="120000"/>
              </a:lnSpc>
            </a:pPr>
            <a:r>
              <a:rPr lang="en-US" altLang="en-US" sz="2400" dirty="0" smtClean="0">
                <a:ea typeface="ＭＳ Ｐゴシック" pitchFamily="34" charset="-128"/>
                <a:cs typeface="Arial" pitchFamily="34" charset="0"/>
              </a:rPr>
              <a:t>“Break-the-Glass” tracking functionality is in place for each “access” of the sequestered data.</a:t>
            </a:r>
          </a:p>
          <a:p>
            <a:pPr marL="0" indent="0">
              <a:buNone/>
            </a:pPr>
            <a:endParaRPr lang="en-US" altLang="en-US" dirty="0" smtClean="0">
              <a:ea typeface="ＭＳ Ｐゴシック" pitchFamily="34" charset="-128"/>
            </a:endParaRPr>
          </a:p>
          <a:p>
            <a:pPr marL="0" indent="0">
              <a:buNone/>
            </a:pPr>
            <a:r>
              <a:rPr lang="en-US" altLang="en-US" sz="1900" dirty="0" smtClean="0">
                <a:ea typeface="ＭＳ Ｐゴシック" pitchFamily="34" charset="-128"/>
              </a:rPr>
              <a:t>*</a:t>
            </a:r>
            <a:r>
              <a:rPr lang="en-US" altLang="en-US" sz="1900" dirty="0" smtClean="0">
                <a:ea typeface="ＭＳ Ｐゴシック" pitchFamily="34" charset="-128"/>
                <a:cs typeface="Arial" pitchFamily="34" charset="0"/>
              </a:rPr>
              <a:t>see </a:t>
            </a:r>
            <a:r>
              <a:rPr lang="en-US" altLang="en-US" sz="1900" dirty="0">
                <a:ea typeface="ＭＳ Ｐゴシック" pitchFamily="34" charset="-128"/>
                <a:cs typeface="Arial" pitchFamily="34" charset="0"/>
              </a:rPr>
              <a:t>consent options on next </a:t>
            </a:r>
            <a:r>
              <a:rPr lang="en-US" altLang="en-US" sz="1900" dirty="0" smtClean="0">
                <a:ea typeface="ＭＳ Ｐゴシック" pitchFamily="34" charset="-128"/>
                <a:cs typeface="Arial" pitchFamily="34" charset="0"/>
              </a:rPr>
              <a:t>slide</a:t>
            </a:r>
            <a:endParaRPr lang="en-US" altLang="en-US" sz="1900" dirty="0" smtClean="0">
              <a:ea typeface="ＭＳ Ｐゴシック" pitchFamily="34" charset="-128"/>
            </a:endParaRPr>
          </a:p>
        </p:txBody>
      </p:sp>
      <p:sp>
        <p:nvSpPr>
          <p:cNvPr id="2" name="TextBox 1"/>
          <p:cNvSpPr txBox="1"/>
          <p:nvPr/>
        </p:nvSpPr>
        <p:spPr>
          <a:xfrm>
            <a:off x="457200" y="6248400"/>
            <a:ext cx="457200" cy="307777"/>
          </a:xfrm>
          <a:prstGeom prst="rect">
            <a:avLst/>
          </a:prstGeom>
          <a:noFill/>
        </p:spPr>
        <p:txBody>
          <a:bodyPr wrap="square" rtlCol="0">
            <a:spAutoFit/>
          </a:bodyPr>
          <a:lstStyle/>
          <a:p>
            <a:r>
              <a:rPr lang="en-US" sz="1400" dirty="0" smtClean="0"/>
              <a:t>39</a:t>
            </a:r>
            <a:endParaRPr lang="en-US" sz="1400" dirty="0"/>
          </a:p>
        </p:txBody>
      </p:sp>
    </p:spTree>
    <p:extLst>
      <p:ext uri="{BB962C8B-B14F-4D97-AF65-F5344CB8AC3E}">
        <p14:creationId xmlns:p14="http://schemas.microsoft.com/office/powerpoint/2010/main" val="3847628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15962"/>
          </a:xfrm>
        </p:spPr>
        <p:txBody>
          <a:bodyPr>
            <a:noAutofit/>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pPr marL="0" indent="0">
              <a:buNone/>
            </a:pPr>
            <a:r>
              <a:rPr lang="en-US" b="1" dirty="0"/>
              <a:t>Primary Meeting Goals: </a:t>
            </a:r>
            <a:endParaRPr lang="en-US" dirty="0"/>
          </a:p>
          <a:p>
            <a:pPr marL="914400" lvl="1" indent="-514350">
              <a:buAutoNum type="arabicParenR"/>
            </a:pPr>
            <a:r>
              <a:rPr lang="en-US" dirty="0" smtClean="0"/>
              <a:t>Present </a:t>
            </a:r>
            <a:r>
              <a:rPr lang="en-US" dirty="0"/>
              <a:t>HealthInfoNet’s (HIN) “Health Information Exchange Notifications Project”. </a:t>
            </a:r>
            <a:endParaRPr lang="en-US" dirty="0" smtClean="0"/>
          </a:p>
          <a:p>
            <a:pPr marL="914400" lvl="1" indent="-514350">
              <a:buAutoNum type="arabicParenR"/>
            </a:pPr>
            <a:endParaRPr lang="en-US" dirty="0"/>
          </a:p>
          <a:p>
            <a:pPr marL="914400" lvl="1" indent="-514350">
              <a:buAutoNum type="arabicParenR"/>
            </a:pPr>
            <a:r>
              <a:rPr lang="en-US" dirty="0" smtClean="0"/>
              <a:t>Receive </a:t>
            </a:r>
            <a:r>
              <a:rPr lang="en-US" dirty="0"/>
              <a:t>feedback and input related to HIN’s Behavioral Health HIT Project (RFP) with particular attention to the complexities of mental health data sharing and consent</a:t>
            </a:r>
            <a:r>
              <a:rPr lang="en-US" dirty="0" smtClean="0"/>
              <a:t>.</a:t>
            </a:r>
          </a:p>
          <a:p>
            <a:pPr marL="400050" lvl="1" indent="0">
              <a:buNone/>
            </a:pPr>
            <a:endParaRPr lang="en-US" dirty="0"/>
          </a:p>
        </p:txBody>
      </p:sp>
      <p:sp>
        <p:nvSpPr>
          <p:cNvPr id="4" name="TextBox 3"/>
          <p:cNvSpPr txBox="1"/>
          <p:nvPr/>
        </p:nvSpPr>
        <p:spPr>
          <a:xfrm>
            <a:off x="381000" y="6195609"/>
            <a:ext cx="457200" cy="307777"/>
          </a:xfrm>
          <a:prstGeom prst="rect">
            <a:avLst/>
          </a:prstGeom>
          <a:noFill/>
        </p:spPr>
        <p:txBody>
          <a:bodyPr wrap="square" rtlCol="0">
            <a:spAutoFit/>
          </a:bodyPr>
          <a:lstStyle/>
          <a:p>
            <a:r>
              <a:rPr lang="en-US" sz="1400" dirty="0" smtClean="0"/>
              <a:t>4</a:t>
            </a:r>
            <a:endParaRPr lang="en-US" sz="1400" dirty="0"/>
          </a:p>
        </p:txBody>
      </p:sp>
    </p:spTree>
    <p:extLst>
      <p:ext uri="{BB962C8B-B14F-4D97-AF65-F5344CB8AC3E}">
        <p14:creationId xmlns:p14="http://schemas.microsoft.com/office/powerpoint/2010/main" val="3627817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01762"/>
          </a:xfrm>
        </p:spPr>
        <p:txBody>
          <a:bodyPr>
            <a:noAutofit/>
          </a:bodyPr>
          <a:lstStyle/>
          <a:p>
            <a:r>
              <a:rPr lang="en-US" altLang="en-US" sz="4000" dirty="0">
                <a:ea typeface="ＭＳ Ｐゴシック" pitchFamily="34" charset="-128"/>
              </a:rPr>
              <a:t>Technical Implementation for Consent to Share Mental Health within the HIE</a:t>
            </a:r>
            <a:endParaRPr lang="en-US" sz="4000" dirty="0"/>
          </a:p>
        </p:txBody>
      </p:sp>
      <p:sp>
        <p:nvSpPr>
          <p:cNvPr id="3" name="Content Placeholder 2"/>
          <p:cNvSpPr>
            <a:spLocks noGrp="1"/>
          </p:cNvSpPr>
          <p:nvPr>
            <p:ph idx="1"/>
          </p:nvPr>
        </p:nvSpPr>
        <p:spPr/>
        <p:txBody>
          <a:bodyPr>
            <a:normAutofit lnSpcReduction="10000"/>
          </a:bodyPr>
          <a:lstStyle/>
          <a:p>
            <a:pPr marL="0" indent="0">
              <a:lnSpc>
                <a:spcPct val="120000"/>
              </a:lnSpc>
              <a:buNone/>
            </a:pPr>
            <a:endParaRPr lang="en-US" altLang="en-US" sz="1800" b="1" dirty="0" smtClean="0">
              <a:ea typeface="ＭＳ Ｐゴシック" pitchFamily="34" charset="-128"/>
              <a:cs typeface="Arial" pitchFamily="34" charset="0"/>
            </a:endParaRPr>
          </a:p>
          <a:p>
            <a:pPr marL="0" indent="0">
              <a:lnSpc>
                <a:spcPct val="120000"/>
              </a:lnSpc>
              <a:buNone/>
            </a:pPr>
            <a:r>
              <a:rPr lang="en-US" altLang="en-US" sz="2400" b="1" dirty="0" smtClean="0">
                <a:ea typeface="ＭＳ Ｐゴシック" pitchFamily="34" charset="-128"/>
                <a:cs typeface="Arial" pitchFamily="34" charset="0"/>
              </a:rPr>
              <a:t>Opt-in </a:t>
            </a:r>
            <a:r>
              <a:rPr lang="en-US" altLang="en-US" sz="2400" b="1" dirty="0">
                <a:ea typeface="ＭＳ Ｐゴシック" pitchFamily="34" charset="-128"/>
                <a:cs typeface="Arial" pitchFamily="34" charset="0"/>
              </a:rPr>
              <a:t>consent mechanisms </a:t>
            </a:r>
          </a:p>
          <a:p>
            <a:pPr lvl="1">
              <a:lnSpc>
                <a:spcPct val="120000"/>
              </a:lnSpc>
            </a:pPr>
            <a:r>
              <a:rPr lang="en-US" altLang="en-US" sz="2400" dirty="0">
                <a:ea typeface="ＭＳ Ｐゴシック" pitchFamily="34" charset="-128"/>
                <a:cs typeface="Arial" pitchFamily="34" charset="0"/>
              </a:rPr>
              <a:t>Option 1: Patient chooses to opt-out all information.</a:t>
            </a:r>
          </a:p>
          <a:p>
            <a:pPr lvl="1">
              <a:lnSpc>
                <a:spcPct val="120000"/>
              </a:lnSpc>
            </a:pPr>
            <a:r>
              <a:rPr lang="en-US" altLang="en-US" sz="2400" dirty="0">
                <a:ea typeface="ＭＳ Ｐゴシック" pitchFamily="34" charset="-128"/>
                <a:cs typeface="Arial" pitchFamily="34" charset="0"/>
              </a:rPr>
              <a:t>Option 2: Patient chooses not to </a:t>
            </a:r>
            <a:r>
              <a:rPr lang="en-US" altLang="en-US" sz="2400" dirty="0" smtClean="0">
                <a:ea typeface="ＭＳ Ｐゴシック" pitchFamily="34" charset="-128"/>
                <a:cs typeface="Arial" pitchFamily="34" charset="0"/>
              </a:rPr>
              <a:t>opt-in; but gives consent for a provider (HIE user) “to </a:t>
            </a:r>
            <a:r>
              <a:rPr lang="en-US" altLang="en-US" sz="2400" dirty="0">
                <a:ea typeface="ＭＳ Ｐゴシック" pitchFamily="34" charset="-128"/>
                <a:cs typeface="Arial" pitchFamily="34" charset="0"/>
              </a:rPr>
              <a:t>break the glass” at that point in </a:t>
            </a:r>
            <a:r>
              <a:rPr lang="en-US" altLang="en-US" sz="2400" dirty="0" smtClean="0">
                <a:ea typeface="ＭＳ Ｐゴシック" pitchFamily="34" charset="-128"/>
                <a:cs typeface="Arial" pitchFamily="34" charset="0"/>
              </a:rPr>
              <a:t>time. Sequestered data is available behind the “break the glass” for emergency access. </a:t>
            </a:r>
            <a:endParaRPr lang="en-US" altLang="en-US" sz="2400" dirty="0">
              <a:ea typeface="ＭＳ Ｐゴシック" pitchFamily="34" charset="-128"/>
              <a:cs typeface="Arial" pitchFamily="34" charset="0"/>
            </a:endParaRPr>
          </a:p>
          <a:p>
            <a:pPr lvl="1">
              <a:lnSpc>
                <a:spcPct val="120000"/>
              </a:lnSpc>
            </a:pPr>
            <a:r>
              <a:rPr lang="en-US" altLang="en-US" sz="2400" dirty="0">
                <a:ea typeface="ＭＳ Ｐゴシック" pitchFamily="34" charset="-128"/>
                <a:cs typeface="Arial" pitchFamily="34" charset="0"/>
              </a:rPr>
              <a:t>Option 3: Patient chooses to opt-in mental health/HIV data to make this sensitive information available to all providers using the HIE</a:t>
            </a:r>
            <a:r>
              <a:rPr lang="en-US" altLang="en-US" sz="2400" dirty="0">
                <a:latin typeface="Arial" pitchFamily="34" charset="0"/>
                <a:ea typeface="ＭＳ Ｐゴシック" pitchFamily="34" charset="-128"/>
                <a:cs typeface="Arial" pitchFamily="34" charset="0"/>
              </a:rPr>
              <a:t> (no break the glass required</a:t>
            </a:r>
            <a:r>
              <a:rPr lang="en-US" altLang="en-US" sz="2400" dirty="0" smtClean="0">
                <a:latin typeface="Arial" pitchFamily="34" charset="0"/>
                <a:ea typeface="ＭＳ Ｐゴシック" pitchFamily="34" charset="-128"/>
                <a:cs typeface="Arial" pitchFamily="34" charset="0"/>
              </a:rPr>
              <a:t>).</a:t>
            </a:r>
          </a:p>
        </p:txBody>
      </p:sp>
      <p:sp>
        <p:nvSpPr>
          <p:cNvPr id="4" name="TextBox 3"/>
          <p:cNvSpPr txBox="1"/>
          <p:nvPr/>
        </p:nvSpPr>
        <p:spPr>
          <a:xfrm>
            <a:off x="533400" y="6172200"/>
            <a:ext cx="609600" cy="307777"/>
          </a:xfrm>
          <a:prstGeom prst="rect">
            <a:avLst/>
          </a:prstGeom>
          <a:noFill/>
        </p:spPr>
        <p:txBody>
          <a:bodyPr wrap="square" rtlCol="0">
            <a:spAutoFit/>
          </a:bodyPr>
          <a:lstStyle/>
          <a:p>
            <a:r>
              <a:rPr lang="en-US" sz="1400" dirty="0" smtClean="0"/>
              <a:t>40</a:t>
            </a:r>
            <a:endParaRPr lang="en-US" sz="1400" dirty="0"/>
          </a:p>
        </p:txBody>
      </p:sp>
    </p:spTree>
    <p:extLst>
      <p:ext uri="{BB962C8B-B14F-4D97-AF65-F5344CB8AC3E}">
        <p14:creationId xmlns:p14="http://schemas.microsoft.com/office/powerpoint/2010/main" val="6908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ea typeface="ＭＳ Ｐゴシック" pitchFamily="34" charset="-128"/>
              </a:rPr>
              <a:t>True or False?</a:t>
            </a:r>
          </a:p>
        </p:txBody>
      </p:sp>
      <p:sp>
        <p:nvSpPr>
          <p:cNvPr id="16387" name="Content Placeholder 2"/>
          <p:cNvSpPr>
            <a:spLocks noGrp="1"/>
          </p:cNvSpPr>
          <p:nvPr>
            <p:ph idx="1"/>
          </p:nvPr>
        </p:nvSpPr>
        <p:spPr/>
        <p:txBody>
          <a:bodyPr/>
          <a:lstStyle/>
          <a:p>
            <a:pPr marL="0" indent="0">
              <a:buFont typeface="Arial" pitchFamily="34" charset="0"/>
              <a:buNone/>
            </a:pPr>
            <a:endParaRPr lang="en-US" dirty="0" smtClean="0">
              <a:ea typeface="ＭＳ Ｐゴシック" pitchFamily="34" charset="-128"/>
            </a:endParaRPr>
          </a:p>
          <a:p>
            <a:pPr marL="0" indent="0" algn="ctr">
              <a:buFont typeface="Arial" pitchFamily="34" charset="0"/>
              <a:buNone/>
            </a:pPr>
            <a:r>
              <a:rPr lang="en-US" sz="5400" dirty="0" smtClean="0">
                <a:ea typeface="ＭＳ Ｐゴシック" pitchFamily="34" charset="-128"/>
              </a:rPr>
              <a:t>Build it, and they will come.</a:t>
            </a:r>
          </a:p>
        </p:txBody>
      </p:sp>
      <p:sp>
        <p:nvSpPr>
          <p:cNvPr id="2" name="TextBox 1"/>
          <p:cNvSpPr txBox="1"/>
          <p:nvPr/>
        </p:nvSpPr>
        <p:spPr>
          <a:xfrm>
            <a:off x="457200" y="6096000"/>
            <a:ext cx="609600" cy="307777"/>
          </a:xfrm>
          <a:prstGeom prst="rect">
            <a:avLst/>
          </a:prstGeom>
          <a:noFill/>
        </p:spPr>
        <p:txBody>
          <a:bodyPr wrap="square" rtlCol="0">
            <a:spAutoFit/>
          </a:bodyPr>
          <a:lstStyle/>
          <a:p>
            <a:r>
              <a:rPr lang="en-US" sz="1400" dirty="0" smtClean="0"/>
              <a:t>41</a:t>
            </a:r>
            <a:endParaRPr lang="en-US" sz="1400" dirty="0"/>
          </a:p>
        </p:txBody>
      </p:sp>
    </p:spTree>
    <p:extLst>
      <p:ext uri="{BB962C8B-B14F-4D97-AF65-F5344CB8AC3E}">
        <p14:creationId xmlns:p14="http://schemas.microsoft.com/office/powerpoint/2010/main" val="1132076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Autofit/>
          </a:bodyPr>
          <a:lstStyle/>
          <a:p>
            <a:r>
              <a:rPr lang="en-US" altLang="en-US" sz="3600" dirty="0" smtClean="0">
                <a:solidFill>
                  <a:schemeClr val="bg1"/>
                </a:solidFill>
                <a:ea typeface="ＭＳ Ｐゴシック" pitchFamily="34" charset="-128"/>
              </a:rPr>
              <a:t>BH &amp; HealthInfoNet’s Health Information Exchange- by the Numbers</a:t>
            </a:r>
          </a:p>
        </p:txBody>
      </p:sp>
      <p:sp>
        <p:nvSpPr>
          <p:cNvPr id="3" name="Content Placeholder 2"/>
          <p:cNvSpPr>
            <a:spLocks noGrp="1"/>
          </p:cNvSpPr>
          <p:nvPr>
            <p:ph idx="1"/>
          </p:nvPr>
        </p:nvSpPr>
        <p:spPr>
          <a:xfrm>
            <a:off x="381000" y="1447800"/>
            <a:ext cx="8305800" cy="4678363"/>
          </a:xfrm>
        </p:spPr>
        <p:txBody>
          <a:bodyPr>
            <a:noAutofit/>
          </a:bodyPr>
          <a:lstStyle/>
          <a:p>
            <a:pPr marL="0" indent="0">
              <a:buFont typeface="Arial" pitchFamily="34" charset="0"/>
              <a:buNone/>
              <a:defRPr/>
            </a:pPr>
            <a:r>
              <a:rPr lang="en-US" sz="2300" u="sng" dirty="0" smtClean="0"/>
              <a:t>In 2012 (upon new Law implementation):</a:t>
            </a:r>
            <a:r>
              <a:rPr lang="en-US" sz="2300" dirty="0" smtClean="0"/>
              <a:t> </a:t>
            </a:r>
            <a:endParaRPr lang="en-US" sz="2300" dirty="0"/>
          </a:p>
          <a:p>
            <a:pPr>
              <a:defRPr/>
            </a:pPr>
            <a:r>
              <a:rPr lang="en-US" sz="2300" dirty="0" smtClean="0"/>
              <a:t>HealthInfoNet offers View-Only Connection to 25 BH Organizations</a:t>
            </a:r>
          </a:p>
          <a:p>
            <a:pPr marL="0" indent="0">
              <a:buFont typeface="Arial" pitchFamily="34" charset="0"/>
              <a:buNone/>
              <a:defRPr/>
            </a:pPr>
            <a:r>
              <a:rPr lang="en-US" sz="2300" u="sng" dirty="0" smtClean="0"/>
              <a:t>View-Only Connections as of 2014:</a:t>
            </a:r>
          </a:p>
          <a:p>
            <a:pPr>
              <a:defRPr/>
            </a:pPr>
            <a:r>
              <a:rPr lang="en-US" sz="2300" dirty="0" smtClean="0"/>
              <a:t>6 behavioral health organizations are connected to HealthInfoNet</a:t>
            </a:r>
          </a:p>
          <a:p>
            <a:pPr>
              <a:defRPr/>
            </a:pPr>
            <a:r>
              <a:rPr lang="en-US" sz="2300" dirty="0" smtClean="0"/>
              <a:t>2 </a:t>
            </a:r>
            <a:r>
              <a:rPr lang="en-US" sz="2300" dirty="0"/>
              <a:t>m</a:t>
            </a:r>
            <a:r>
              <a:rPr lang="en-US" sz="2300" dirty="0" smtClean="0"/>
              <a:t>ental </a:t>
            </a:r>
            <a:r>
              <a:rPr lang="en-US" sz="2300" dirty="0"/>
              <a:t>h</a:t>
            </a:r>
            <a:r>
              <a:rPr lang="en-US" sz="2300" dirty="0" smtClean="0"/>
              <a:t>ealth hospitals are connected</a:t>
            </a:r>
          </a:p>
          <a:p>
            <a:pPr marL="0" indent="0">
              <a:buNone/>
              <a:defRPr/>
            </a:pPr>
            <a:r>
              <a:rPr lang="en-US" sz="2300" u="sng" dirty="0" smtClean="0"/>
              <a:t>Active Users as of 2014:</a:t>
            </a:r>
          </a:p>
          <a:p>
            <a:pPr>
              <a:defRPr/>
            </a:pPr>
            <a:r>
              <a:rPr lang="en-US" sz="2300" dirty="0" smtClean="0"/>
              <a:t>Out of these </a:t>
            </a:r>
            <a:r>
              <a:rPr lang="en-US" sz="2300" dirty="0"/>
              <a:t>8</a:t>
            </a:r>
            <a:r>
              <a:rPr lang="en-US" sz="2300" dirty="0" smtClean="0"/>
              <a:t> organizations, there are 11 active users (compared to over 10,000 users from general medical </a:t>
            </a:r>
            <a:r>
              <a:rPr lang="en-US" sz="2300" dirty="0"/>
              <a:t>o</a:t>
            </a:r>
            <a:r>
              <a:rPr lang="en-US" sz="2300" dirty="0" smtClean="0"/>
              <a:t>rganizations)</a:t>
            </a:r>
          </a:p>
          <a:p>
            <a:pPr>
              <a:defRPr/>
            </a:pPr>
            <a:r>
              <a:rPr lang="en-US" sz="2300" dirty="0" smtClean="0"/>
              <a:t>In first quarter of 2014 there have been 195 patient accesses by these 11 users</a:t>
            </a:r>
            <a:endParaRPr lang="en-US" sz="2300" dirty="0"/>
          </a:p>
        </p:txBody>
      </p:sp>
      <p:sp>
        <p:nvSpPr>
          <p:cNvPr id="2" name="TextBox 1"/>
          <p:cNvSpPr txBox="1"/>
          <p:nvPr/>
        </p:nvSpPr>
        <p:spPr>
          <a:xfrm>
            <a:off x="381000" y="6096000"/>
            <a:ext cx="609600" cy="307777"/>
          </a:xfrm>
          <a:prstGeom prst="rect">
            <a:avLst/>
          </a:prstGeom>
          <a:noFill/>
        </p:spPr>
        <p:txBody>
          <a:bodyPr wrap="square" rtlCol="0">
            <a:spAutoFit/>
          </a:bodyPr>
          <a:lstStyle/>
          <a:p>
            <a:r>
              <a:rPr lang="en-US" sz="1400" dirty="0" smtClean="0"/>
              <a:t>42</a:t>
            </a:r>
            <a:endParaRPr lang="en-US" sz="1400" dirty="0"/>
          </a:p>
        </p:txBody>
      </p:sp>
    </p:spTree>
    <p:extLst>
      <p:ext uri="{BB962C8B-B14F-4D97-AF65-F5344CB8AC3E}">
        <p14:creationId xmlns:p14="http://schemas.microsoft.com/office/powerpoint/2010/main" val="3701961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accent1">
              <a:lumMod val="40000"/>
              <a:lumOff val="60000"/>
            </a:schemeClr>
          </a:solidFill>
          <a:ln>
            <a:solidFill>
              <a:schemeClr val="accent1"/>
            </a:solidFill>
          </a:ln>
        </p:spPr>
        <p:txBody>
          <a:bodyPr>
            <a:normAutofit fontScale="90000"/>
          </a:bodyPr>
          <a:lstStyle/>
          <a:p>
            <a:r>
              <a:rPr lang="en-US" dirty="0" smtClean="0"/>
              <a:t>Maine HIE/BH Data Infrastructure-    The Transformation</a:t>
            </a:r>
            <a:endParaRPr lang="en-US" dirty="0"/>
          </a:p>
        </p:txBody>
      </p:sp>
      <p:sp>
        <p:nvSpPr>
          <p:cNvPr id="6" name="Content Placeholder 5"/>
          <p:cNvSpPr>
            <a:spLocks noGrp="1"/>
          </p:cNvSpPr>
          <p:nvPr>
            <p:ph idx="1"/>
          </p:nvPr>
        </p:nvSpPr>
        <p:spPr/>
        <p:txBody>
          <a:bodyPr>
            <a:normAutofit/>
          </a:bodyPr>
          <a:lstStyle/>
          <a:p>
            <a:pPr marL="0" indent="0" algn="ctr">
              <a:buNone/>
            </a:pPr>
            <a:endParaRPr lang="en-US" dirty="0" smtClean="0"/>
          </a:p>
          <a:p>
            <a:pPr marL="0" indent="0" algn="ctr">
              <a:buNone/>
            </a:pPr>
            <a:endParaRPr lang="en-US" dirty="0"/>
          </a:p>
          <a:p>
            <a:pPr marL="0" indent="0" algn="ctr">
              <a:buNone/>
            </a:pPr>
            <a:r>
              <a:rPr lang="en-US" sz="3600" dirty="0" smtClean="0"/>
              <a:t>What is it going to take to integrate mental health and general medical health data??</a:t>
            </a:r>
          </a:p>
          <a:p>
            <a:pPr marL="0" indent="0" algn="ctr">
              <a:buNone/>
            </a:pPr>
            <a:endParaRPr lang="en-US" dirty="0" smtClean="0"/>
          </a:p>
        </p:txBody>
      </p:sp>
      <p:sp>
        <p:nvSpPr>
          <p:cNvPr id="2" name="TextBox 1"/>
          <p:cNvSpPr txBox="1"/>
          <p:nvPr/>
        </p:nvSpPr>
        <p:spPr>
          <a:xfrm>
            <a:off x="457200" y="6096000"/>
            <a:ext cx="609600" cy="307777"/>
          </a:xfrm>
          <a:prstGeom prst="rect">
            <a:avLst/>
          </a:prstGeom>
          <a:noFill/>
        </p:spPr>
        <p:txBody>
          <a:bodyPr wrap="square" rtlCol="0">
            <a:spAutoFit/>
          </a:bodyPr>
          <a:lstStyle/>
          <a:p>
            <a:r>
              <a:rPr lang="en-US" sz="1400" dirty="0" smtClean="0"/>
              <a:t>43</a:t>
            </a:r>
            <a:endParaRPr lang="en-US" sz="1400" dirty="0"/>
          </a:p>
        </p:txBody>
      </p:sp>
    </p:spTree>
    <p:extLst>
      <p:ext uri="{BB962C8B-B14F-4D97-AF65-F5344CB8AC3E}">
        <p14:creationId xmlns:p14="http://schemas.microsoft.com/office/powerpoint/2010/main" val="1822209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p:cNvSpPr/>
          <p:nvPr/>
        </p:nvSpPr>
        <p:spPr>
          <a:xfrm>
            <a:off x="0" y="615801"/>
            <a:ext cx="9144000" cy="5830863"/>
          </a:xfrm>
          <a:prstGeom prst="ellipse">
            <a:avLst/>
          </a:prstGeom>
          <a:noFill/>
          <a:ln w="7620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chemeClr val="tx2">
                  <a:lumMod val="75000"/>
                </a:schemeClr>
              </a:solidFill>
            </a:endParaRPr>
          </a:p>
        </p:txBody>
      </p:sp>
      <p:sp>
        <p:nvSpPr>
          <p:cNvPr id="10" name="Oval 9"/>
          <p:cNvSpPr/>
          <p:nvPr/>
        </p:nvSpPr>
        <p:spPr>
          <a:xfrm>
            <a:off x="269366" y="1828151"/>
            <a:ext cx="8715901" cy="2624120"/>
          </a:xfrm>
          <a:prstGeom prst="ellipse">
            <a:avLst/>
          </a:prstGeom>
        </p:spPr>
        <p:style>
          <a:lnRef idx="1">
            <a:schemeClr val="accent2"/>
          </a:lnRef>
          <a:fillRef idx="2">
            <a:schemeClr val="accent2"/>
          </a:fillRef>
          <a:effectRef idx="1">
            <a:schemeClr val="accent2"/>
          </a:effectRef>
          <a:fontRef idx="minor">
            <a:schemeClr val="dk1"/>
          </a:fontRef>
        </p:style>
        <p:txBody>
          <a:bodyPr wrap="none" rtlCol="0" anchor="t" anchorCtr="1"/>
          <a:lstStyle/>
          <a:p>
            <a:pPr algn="ctr" defTabSz="457200"/>
            <a:endParaRPr lang="en-US" dirty="0" smtClean="0">
              <a:solidFill>
                <a:schemeClr val="tx2">
                  <a:lumMod val="75000"/>
                </a:schemeClr>
              </a:solidFill>
            </a:endParaRPr>
          </a:p>
        </p:txBody>
      </p:sp>
      <p:sp>
        <p:nvSpPr>
          <p:cNvPr id="11" name="Rounded Rectangle 10"/>
          <p:cNvSpPr/>
          <p:nvPr/>
        </p:nvSpPr>
        <p:spPr>
          <a:xfrm>
            <a:off x="2501248" y="4529249"/>
            <a:ext cx="4099640" cy="859001"/>
          </a:xfrm>
          <a:prstGeom prst="roundRect">
            <a:avLst/>
          </a:prstGeom>
          <a:ln>
            <a:solidFill>
              <a:schemeClr val="accent6">
                <a:shade val="95000"/>
                <a:satMod val="105000"/>
              </a:schemeClr>
            </a:solidFill>
            <a:prstDash val="solid"/>
          </a:ln>
        </p:spPr>
        <p:style>
          <a:lnRef idx="1">
            <a:schemeClr val="accent6"/>
          </a:lnRef>
          <a:fillRef idx="2">
            <a:schemeClr val="accent6"/>
          </a:fillRef>
          <a:effectRef idx="1">
            <a:schemeClr val="accent6"/>
          </a:effectRef>
          <a:fontRef idx="minor">
            <a:schemeClr val="dk1"/>
          </a:fontRef>
        </p:style>
        <p:txBody>
          <a:bodyPr rtlCol="0" anchor="ctr"/>
          <a:lstStyle/>
          <a:p>
            <a:pPr algn="ctr" defTabSz="457200"/>
            <a:r>
              <a:rPr lang="en-US" dirty="0" smtClean="0">
                <a:solidFill>
                  <a:schemeClr val="tx2">
                    <a:lumMod val="75000"/>
                  </a:schemeClr>
                </a:solidFill>
              </a:rPr>
              <a:t>HIE Participant Patient </a:t>
            </a:r>
            <a:r>
              <a:rPr lang="en-US" dirty="0" smtClean="0">
                <a:solidFill>
                  <a:schemeClr val="tx2">
                    <a:lumMod val="75000"/>
                  </a:schemeClr>
                </a:solidFill>
              </a:rPr>
              <a:t>Portal Connection</a:t>
            </a:r>
            <a:endParaRPr lang="en-US" dirty="0">
              <a:solidFill>
                <a:schemeClr val="tx2">
                  <a:lumMod val="75000"/>
                </a:schemeClr>
              </a:solidFill>
            </a:endParaRPr>
          </a:p>
        </p:txBody>
      </p:sp>
      <p:sp>
        <p:nvSpPr>
          <p:cNvPr id="13" name="Rectangle 12"/>
          <p:cNvSpPr/>
          <p:nvPr/>
        </p:nvSpPr>
        <p:spPr>
          <a:xfrm>
            <a:off x="5854073" y="2774931"/>
            <a:ext cx="1396733" cy="7209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schemeClr val="tx2">
                    <a:lumMod val="75000"/>
                  </a:schemeClr>
                </a:solidFill>
              </a:rPr>
              <a:t>Participating Laboratories</a:t>
            </a:r>
            <a:endParaRPr lang="en-US" dirty="0">
              <a:solidFill>
                <a:schemeClr val="tx2">
                  <a:lumMod val="75000"/>
                </a:schemeClr>
              </a:solidFill>
            </a:endParaRPr>
          </a:p>
        </p:txBody>
      </p:sp>
      <p:sp>
        <p:nvSpPr>
          <p:cNvPr id="28" name="Rounded Rectangle 27"/>
          <p:cNvSpPr/>
          <p:nvPr/>
        </p:nvSpPr>
        <p:spPr>
          <a:xfrm>
            <a:off x="3586730" y="2160683"/>
            <a:ext cx="1933740" cy="192498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noAutofit/>
          </a:bodyPr>
          <a:lstStyle/>
          <a:p>
            <a:pPr algn="ctr" defTabSz="457200"/>
            <a:r>
              <a:rPr lang="en-US" dirty="0" smtClean="0">
                <a:solidFill>
                  <a:schemeClr val="tx2">
                    <a:lumMod val="75000"/>
                  </a:schemeClr>
                </a:solidFill>
              </a:rPr>
              <a:t>HealthInfoNet Statewide Health Information Exchange</a:t>
            </a:r>
            <a:endParaRPr lang="en-US" dirty="0">
              <a:solidFill>
                <a:schemeClr val="tx2">
                  <a:lumMod val="75000"/>
                </a:schemeClr>
              </a:solidFill>
            </a:endParaRPr>
          </a:p>
        </p:txBody>
      </p:sp>
      <p:sp>
        <p:nvSpPr>
          <p:cNvPr id="29" name="Rectangle 28"/>
          <p:cNvSpPr/>
          <p:nvPr/>
        </p:nvSpPr>
        <p:spPr>
          <a:xfrm>
            <a:off x="5874819" y="3583382"/>
            <a:ext cx="1933740" cy="3693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spAutoFit/>
          </a:bodyPr>
          <a:lstStyle/>
          <a:p>
            <a:pPr algn="ctr" defTabSz="457200"/>
            <a:r>
              <a:rPr lang="en-US" dirty="0" smtClean="0">
                <a:solidFill>
                  <a:schemeClr val="tx2">
                    <a:lumMod val="75000"/>
                  </a:schemeClr>
                </a:solidFill>
              </a:rPr>
              <a:t>Provider EMRs</a:t>
            </a:r>
            <a:endParaRPr lang="en-US" dirty="0">
              <a:solidFill>
                <a:schemeClr val="tx2">
                  <a:lumMod val="75000"/>
                </a:schemeClr>
              </a:solidFill>
            </a:endParaRPr>
          </a:p>
        </p:txBody>
      </p:sp>
      <p:sp>
        <p:nvSpPr>
          <p:cNvPr id="31" name="Rectangle 30"/>
          <p:cNvSpPr/>
          <p:nvPr/>
        </p:nvSpPr>
        <p:spPr>
          <a:xfrm>
            <a:off x="1808806" y="2750304"/>
            <a:ext cx="1396733" cy="72091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schemeClr val="tx2">
                    <a:lumMod val="75000"/>
                  </a:schemeClr>
                </a:solidFill>
              </a:rPr>
              <a:t>Other Data Providers</a:t>
            </a:r>
            <a:endParaRPr lang="en-US" dirty="0">
              <a:solidFill>
                <a:schemeClr val="tx2">
                  <a:lumMod val="75000"/>
                </a:schemeClr>
              </a:solidFill>
            </a:endParaRPr>
          </a:p>
        </p:txBody>
      </p:sp>
      <p:sp>
        <p:nvSpPr>
          <p:cNvPr id="32" name="Rectangle 31"/>
          <p:cNvSpPr/>
          <p:nvPr/>
        </p:nvSpPr>
        <p:spPr>
          <a:xfrm>
            <a:off x="1802032" y="2138746"/>
            <a:ext cx="1403507" cy="5334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schemeClr val="tx2">
                    <a:lumMod val="75000"/>
                  </a:schemeClr>
                </a:solidFill>
              </a:rPr>
              <a:t>MaineCare Data</a:t>
            </a:r>
            <a:endParaRPr lang="en-US" dirty="0">
              <a:solidFill>
                <a:schemeClr val="tx2">
                  <a:lumMod val="75000"/>
                </a:schemeClr>
              </a:solidFill>
            </a:endParaRPr>
          </a:p>
        </p:txBody>
      </p:sp>
      <p:sp>
        <p:nvSpPr>
          <p:cNvPr id="33" name="Rectangle 32"/>
          <p:cNvSpPr/>
          <p:nvPr/>
        </p:nvSpPr>
        <p:spPr>
          <a:xfrm>
            <a:off x="5858940" y="2138746"/>
            <a:ext cx="1403507" cy="53344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457200"/>
            <a:r>
              <a:rPr lang="en-US" dirty="0" smtClean="0">
                <a:solidFill>
                  <a:schemeClr val="tx2">
                    <a:lumMod val="75000"/>
                  </a:schemeClr>
                </a:solidFill>
              </a:rPr>
              <a:t>Commercial Prescriptions</a:t>
            </a:r>
            <a:endParaRPr lang="en-US" dirty="0">
              <a:solidFill>
                <a:schemeClr val="tx2">
                  <a:lumMod val="75000"/>
                </a:schemeClr>
              </a:solidFill>
            </a:endParaRPr>
          </a:p>
        </p:txBody>
      </p:sp>
      <p:sp>
        <p:nvSpPr>
          <p:cNvPr id="34" name="Rectangle 33"/>
          <p:cNvSpPr/>
          <p:nvPr/>
        </p:nvSpPr>
        <p:spPr>
          <a:xfrm>
            <a:off x="1299182" y="3583382"/>
            <a:ext cx="1933740" cy="3693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spAutoFit/>
          </a:bodyPr>
          <a:lstStyle/>
          <a:p>
            <a:pPr algn="ctr" defTabSz="457200"/>
            <a:r>
              <a:rPr lang="en-US" dirty="0" smtClean="0">
                <a:solidFill>
                  <a:schemeClr val="tx2">
                    <a:lumMod val="75000"/>
                  </a:schemeClr>
                </a:solidFill>
              </a:rPr>
              <a:t>Provider EMRs</a:t>
            </a:r>
            <a:endParaRPr lang="en-US" dirty="0">
              <a:solidFill>
                <a:schemeClr val="tx2">
                  <a:lumMod val="75000"/>
                </a:schemeClr>
              </a:solidFill>
            </a:endParaRPr>
          </a:p>
        </p:txBody>
      </p:sp>
      <p:cxnSp>
        <p:nvCxnSpPr>
          <p:cNvPr id="41" name="Straight Arrow Connector 40"/>
          <p:cNvCxnSpPr/>
          <p:nvPr/>
        </p:nvCxnSpPr>
        <p:spPr>
          <a:xfrm flipH="1">
            <a:off x="5496519" y="2455455"/>
            <a:ext cx="36711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endCxn id="34" idx="2"/>
          </p:cNvCxnSpPr>
          <p:nvPr/>
        </p:nvCxnSpPr>
        <p:spPr>
          <a:xfrm flipH="1" flipV="1">
            <a:off x="2266052" y="3952714"/>
            <a:ext cx="235197" cy="1006036"/>
          </a:xfrm>
          <a:prstGeom prst="straightConnector1">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a:off x="5506199" y="3780175"/>
            <a:ext cx="36711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498448" y="3108844"/>
            <a:ext cx="36711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3219616" y="3108845"/>
            <a:ext cx="36711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a:off x="3219616" y="2459207"/>
            <a:ext cx="36711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28" idx="2"/>
          </p:cNvCxnSpPr>
          <p:nvPr/>
        </p:nvCxnSpPr>
        <p:spPr>
          <a:xfrm flipH="1">
            <a:off x="4551068" y="4085668"/>
            <a:ext cx="2532" cy="4435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29" idx="2"/>
          </p:cNvCxnSpPr>
          <p:nvPr/>
        </p:nvCxnSpPr>
        <p:spPr>
          <a:xfrm flipH="1">
            <a:off x="6600889" y="3952714"/>
            <a:ext cx="240800" cy="1006036"/>
          </a:xfrm>
          <a:prstGeom prst="straightConnector1">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67" name="Picture 66"/>
          <p:cNvPicPr>
            <a:picLocks noChangeAspect="1"/>
          </p:cNvPicPr>
          <p:nvPr/>
        </p:nvPicPr>
        <p:blipFill>
          <a:blip r:embed="rId2"/>
          <a:stretch>
            <a:fillRect/>
          </a:stretch>
        </p:blipFill>
        <p:spPr>
          <a:xfrm>
            <a:off x="4001541" y="5573543"/>
            <a:ext cx="1104118" cy="1284457"/>
          </a:xfrm>
          <a:prstGeom prst="rect">
            <a:avLst/>
          </a:prstGeom>
        </p:spPr>
      </p:pic>
      <p:pic>
        <p:nvPicPr>
          <p:cNvPr id="68" name="Picture 67"/>
          <p:cNvPicPr>
            <a:picLocks noChangeAspect="1"/>
          </p:cNvPicPr>
          <p:nvPr/>
        </p:nvPicPr>
        <p:blipFill>
          <a:blip r:embed="rId3"/>
          <a:stretch>
            <a:fillRect/>
          </a:stretch>
        </p:blipFill>
        <p:spPr>
          <a:xfrm>
            <a:off x="538731" y="5388250"/>
            <a:ext cx="1827029" cy="1304207"/>
          </a:xfrm>
          <a:prstGeom prst="rect">
            <a:avLst/>
          </a:prstGeom>
        </p:spPr>
      </p:pic>
      <p:pic>
        <p:nvPicPr>
          <p:cNvPr id="69" name="Picture 68"/>
          <p:cNvPicPr>
            <a:picLocks noChangeAspect="1"/>
          </p:cNvPicPr>
          <p:nvPr/>
        </p:nvPicPr>
        <p:blipFill>
          <a:blip r:embed="rId4"/>
          <a:stretch>
            <a:fillRect/>
          </a:stretch>
        </p:blipFill>
        <p:spPr>
          <a:xfrm>
            <a:off x="7158610" y="5388250"/>
            <a:ext cx="1299898" cy="1299898"/>
          </a:xfrm>
          <a:prstGeom prst="rect">
            <a:avLst/>
          </a:prstGeom>
        </p:spPr>
      </p:pic>
      <p:pic>
        <p:nvPicPr>
          <p:cNvPr id="71" name="Picture 70"/>
          <p:cNvPicPr>
            <a:picLocks noChangeAspect="1"/>
          </p:cNvPicPr>
          <p:nvPr/>
        </p:nvPicPr>
        <p:blipFill>
          <a:blip r:embed="rId5"/>
          <a:stretch>
            <a:fillRect/>
          </a:stretch>
        </p:blipFill>
        <p:spPr>
          <a:xfrm>
            <a:off x="1119992" y="366023"/>
            <a:ext cx="1364079" cy="1121955"/>
          </a:xfrm>
          <a:prstGeom prst="rect">
            <a:avLst/>
          </a:prstGeom>
        </p:spPr>
      </p:pic>
      <p:pic>
        <p:nvPicPr>
          <p:cNvPr id="72" name="Picture 71"/>
          <p:cNvPicPr>
            <a:picLocks noChangeAspect="1"/>
          </p:cNvPicPr>
          <p:nvPr/>
        </p:nvPicPr>
        <p:blipFill>
          <a:blip r:embed="rId6"/>
          <a:stretch>
            <a:fillRect/>
          </a:stretch>
        </p:blipFill>
        <p:spPr>
          <a:xfrm>
            <a:off x="3847621" y="269241"/>
            <a:ext cx="1437333" cy="1078000"/>
          </a:xfrm>
          <a:prstGeom prst="rect">
            <a:avLst/>
          </a:prstGeom>
        </p:spPr>
      </p:pic>
      <p:pic>
        <p:nvPicPr>
          <p:cNvPr id="73" name="Picture 72"/>
          <p:cNvPicPr>
            <a:picLocks noChangeAspect="1"/>
          </p:cNvPicPr>
          <p:nvPr/>
        </p:nvPicPr>
        <p:blipFill>
          <a:blip r:embed="rId7"/>
          <a:stretch>
            <a:fillRect/>
          </a:stretch>
        </p:blipFill>
        <p:spPr>
          <a:xfrm>
            <a:off x="6691956" y="313628"/>
            <a:ext cx="1581410" cy="1049312"/>
          </a:xfrm>
          <a:prstGeom prst="rect">
            <a:avLst/>
          </a:prstGeom>
          <a:ln>
            <a:solidFill>
              <a:schemeClr val="accent1"/>
            </a:solidFill>
          </a:ln>
        </p:spPr>
      </p:pic>
      <p:sp>
        <p:nvSpPr>
          <p:cNvPr id="74" name="TextBox 73"/>
          <p:cNvSpPr txBox="1"/>
          <p:nvPr/>
        </p:nvSpPr>
        <p:spPr>
          <a:xfrm>
            <a:off x="2473659" y="1487978"/>
            <a:ext cx="4190929" cy="400110"/>
          </a:xfrm>
          <a:prstGeom prst="rect">
            <a:avLst/>
          </a:prstGeom>
          <a:noFill/>
        </p:spPr>
        <p:txBody>
          <a:bodyPr wrap="square" rtlCol="0">
            <a:spAutoFit/>
          </a:bodyPr>
          <a:lstStyle/>
          <a:p>
            <a:pPr defTabSz="457200"/>
            <a:r>
              <a:rPr lang="en-US" sz="2000" dirty="0" smtClean="0">
                <a:solidFill>
                  <a:schemeClr val="tx2">
                    <a:lumMod val="75000"/>
                  </a:schemeClr>
                </a:solidFill>
              </a:rPr>
              <a:t>Integrated Health Information Model</a:t>
            </a:r>
            <a:endParaRPr lang="en-US" sz="2000" dirty="0">
              <a:solidFill>
                <a:schemeClr val="tx2">
                  <a:lumMod val="75000"/>
                </a:schemeClr>
              </a:solidFill>
            </a:endParaRPr>
          </a:p>
        </p:txBody>
      </p:sp>
      <p:sp>
        <p:nvSpPr>
          <p:cNvPr id="75" name="TextBox 74"/>
          <p:cNvSpPr txBox="1"/>
          <p:nvPr/>
        </p:nvSpPr>
        <p:spPr>
          <a:xfrm>
            <a:off x="423280" y="-19419"/>
            <a:ext cx="2394169" cy="369332"/>
          </a:xfrm>
          <a:prstGeom prst="rect">
            <a:avLst/>
          </a:prstGeom>
          <a:noFill/>
        </p:spPr>
        <p:txBody>
          <a:bodyPr wrap="square" rtlCol="0">
            <a:spAutoFit/>
          </a:bodyPr>
          <a:lstStyle/>
          <a:p>
            <a:pPr defTabSz="457200"/>
            <a:r>
              <a:rPr lang="en-US" dirty="0" smtClean="0">
                <a:solidFill>
                  <a:schemeClr val="tx2">
                    <a:lumMod val="75000"/>
                  </a:schemeClr>
                </a:solidFill>
              </a:rPr>
              <a:t>Employers &amp; Insurers</a:t>
            </a:r>
            <a:endParaRPr lang="en-US" dirty="0">
              <a:solidFill>
                <a:schemeClr val="tx2">
                  <a:lumMod val="75000"/>
                </a:schemeClr>
              </a:solidFill>
            </a:endParaRPr>
          </a:p>
        </p:txBody>
      </p:sp>
      <p:sp>
        <p:nvSpPr>
          <p:cNvPr id="76" name="TextBox 75"/>
          <p:cNvSpPr txBox="1"/>
          <p:nvPr/>
        </p:nvSpPr>
        <p:spPr>
          <a:xfrm>
            <a:off x="3144529" y="-76976"/>
            <a:ext cx="3057369" cy="369332"/>
          </a:xfrm>
          <a:prstGeom prst="rect">
            <a:avLst/>
          </a:prstGeom>
          <a:noFill/>
        </p:spPr>
        <p:txBody>
          <a:bodyPr wrap="square" rtlCol="0">
            <a:spAutoFit/>
          </a:bodyPr>
          <a:lstStyle/>
          <a:p>
            <a:pPr defTabSz="457200"/>
            <a:r>
              <a:rPr lang="en-US" dirty="0" smtClean="0">
                <a:solidFill>
                  <a:schemeClr val="tx2">
                    <a:lumMod val="75000"/>
                  </a:schemeClr>
                </a:solidFill>
              </a:rPr>
              <a:t>Hospitals &amp; Health Systems</a:t>
            </a:r>
            <a:endParaRPr lang="en-US" dirty="0">
              <a:solidFill>
                <a:schemeClr val="tx2">
                  <a:lumMod val="75000"/>
                </a:schemeClr>
              </a:solidFill>
            </a:endParaRPr>
          </a:p>
        </p:txBody>
      </p:sp>
      <p:sp>
        <p:nvSpPr>
          <p:cNvPr id="77" name="TextBox 76"/>
          <p:cNvSpPr txBox="1"/>
          <p:nvPr/>
        </p:nvSpPr>
        <p:spPr>
          <a:xfrm>
            <a:off x="6067219" y="-38488"/>
            <a:ext cx="3269181" cy="369332"/>
          </a:xfrm>
          <a:prstGeom prst="rect">
            <a:avLst/>
          </a:prstGeom>
          <a:noFill/>
        </p:spPr>
        <p:txBody>
          <a:bodyPr wrap="square" rtlCol="0">
            <a:spAutoFit/>
          </a:bodyPr>
          <a:lstStyle/>
          <a:p>
            <a:pPr defTabSz="457200"/>
            <a:r>
              <a:rPr lang="en-US" dirty="0" smtClean="0">
                <a:solidFill>
                  <a:schemeClr val="tx2">
                    <a:lumMod val="75000"/>
                  </a:schemeClr>
                </a:solidFill>
              </a:rPr>
              <a:t>Doctors and Health Providers</a:t>
            </a:r>
            <a:endParaRPr lang="en-US" dirty="0">
              <a:solidFill>
                <a:schemeClr val="tx2">
                  <a:lumMod val="75000"/>
                </a:schemeClr>
              </a:solidFill>
            </a:endParaRPr>
          </a:p>
        </p:txBody>
      </p:sp>
      <p:sp>
        <p:nvSpPr>
          <p:cNvPr id="78" name="TextBox 77"/>
          <p:cNvSpPr txBox="1"/>
          <p:nvPr/>
        </p:nvSpPr>
        <p:spPr>
          <a:xfrm rot="737869">
            <a:off x="2546450" y="6231882"/>
            <a:ext cx="1090873" cy="369332"/>
          </a:xfrm>
          <a:prstGeom prst="rect">
            <a:avLst/>
          </a:prstGeom>
          <a:noFill/>
        </p:spPr>
        <p:txBody>
          <a:bodyPr wrap="square" rtlCol="0">
            <a:spAutoFit/>
          </a:bodyPr>
          <a:lstStyle/>
          <a:p>
            <a:pPr defTabSz="457200"/>
            <a:r>
              <a:rPr lang="en-US" dirty="0" smtClean="0">
                <a:solidFill>
                  <a:schemeClr val="tx2">
                    <a:lumMod val="75000"/>
                  </a:schemeClr>
                </a:solidFill>
              </a:rPr>
              <a:t>Patients</a:t>
            </a:r>
            <a:endParaRPr lang="en-US" dirty="0">
              <a:solidFill>
                <a:schemeClr val="tx2">
                  <a:lumMod val="75000"/>
                </a:schemeClr>
              </a:solidFill>
            </a:endParaRPr>
          </a:p>
        </p:txBody>
      </p:sp>
      <p:sp>
        <p:nvSpPr>
          <p:cNvPr id="79" name="TextBox 78"/>
          <p:cNvSpPr txBox="1"/>
          <p:nvPr/>
        </p:nvSpPr>
        <p:spPr>
          <a:xfrm rot="737869">
            <a:off x="2577993" y="5927708"/>
            <a:ext cx="1500293" cy="369332"/>
          </a:xfrm>
          <a:prstGeom prst="rect">
            <a:avLst/>
          </a:prstGeom>
          <a:noFill/>
        </p:spPr>
        <p:txBody>
          <a:bodyPr wrap="square" rtlCol="0">
            <a:spAutoFit/>
          </a:bodyPr>
          <a:lstStyle/>
          <a:p>
            <a:pPr defTabSz="457200"/>
            <a:r>
              <a:rPr lang="en-US" dirty="0" smtClean="0">
                <a:solidFill>
                  <a:schemeClr val="tx2">
                    <a:lumMod val="75000"/>
                  </a:schemeClr>
                </a:solidFill>
              </a:rPr>
              <a:t>Empowered</a:t>
            </a:r>
            <a:endParaRPr lang="en-US" dirty="0">
              <a:solidFill>
                <a:schemeClr val="tx2">
                  <a:lumMod val="75000"/>
                </a:schemeClr>
              </a:solidFill>
            </a:endParaRPr>
          </a:p>
        </p:txBody>
      </p:sp>
      <p:sp>
        <p:nvSpPr>
          <p:cNvPr id="80" name="TextBox 79"/>
          <p:cNvSpPr txBox="1"/>
          <p:nvPr/>
        </p:nvSpPr>
        <p:spPr>
          <a:xfrm rot="21094366">
            <a:off x="2939298" y="667570"/>
            <a:ext cx="1253587" cy="369332"/>
          </a:xfrm>
          <a:prstGeom prst="rect">
            <a:avLst/>
          </a:prstGeom>
          <a:noFill/>
        </p:spPr>
        <p:txBody>
          <a:bodyPr wrap="square" rtlCol="0">
            <a:spAutoFit/>
          </a:bodyPr>
          <a:lstStyle/>
          <a:p>
            <a:pPr defTabSz="457200"/>
            <a:r>
              <a:rPr lang="en-US" dirty="0" smtClean="0">
                <a:solidFill>
                  <a:schemeClr val="tx2">
                    <a:lumMod val="75000"/>
                  </a:schemeClr>
                </a:solidFill>
              </a:rPr>
              <a:t>Safe</a:t>
            </a:r>
            <a:endParaRPr lang="en-US" dirty="0">
              <a:solidFill>
                <a:schemeClr val="tx2">
                  <a:lumMod val="75000"/>
                </a:schemeClr>
              </a:solidFill>
            </a:endParaRPr>
          </a:p>
        </p:txBody>
      </p:sp>
      <p:sp>
        <p:nvSpPr>
          <p:cNvPr id="81" name="TextBox 80"/>
          <p:cNvSpPr txBox="1"/>
          <p:nvPr/>
        </p:nvSpPr>
        <p:spPr>
          <a:xfrm rot="18893060">
            <a:off x="-57714" y="1468734"/>
            <a:ext cx="1539440" cy="369332"/>
          </a:xfrm>
          <a:prstGeom prst="rect">
            <a:avLst/>
          </a:prstGeom>
          <a:noFill/>
        </p:spPr>
        <p:txBody>
          <a:bodyPr wrap="square" rtlCol="0">
            <a:spAutoFit/>
          </a:bodyPr>
          <a:lstStyle/>
          <a:p>
            <a:pPr defTabSz="457200"/>
            <a:r>
              <a:rPr lang="en-US" dirty="0" smtClean="0">
                <a:solidFill>
                  <a:schemeClr val="tx2">
                    <a:lumMod val="75000"/>
                  </a:schemeClr>
                </a:solidFill>
              </a:rPr>
              <a:t>Data Driven</a:t>
            </a:r>
            <a:endParaRPr lang="en-US" dirty="0">
              <a:solidFill>
                <a:schemeClr val="tx2">
                  <a:lumMod val="75000"/>
                </a:schemeClr>
              </a:solidFill>
            </a:endParaRPr>
          </a:p>
        </p:txBody>
      </p:sp>
      <p:sp>
        <p:nvSpPr>
          <p:cNvPr id="82" name="TextBox 81"/>
          <p:cNvSpPr txBox="1"/>
          <p:nvPr/>
        </p:nvSpPr>
        <p:spPr>
          <a:xfrm rot="18874500">
            <a:off x="248505" y="1725399"/>
            <a:ext cx="1663729" cy="646331"/>
          </a:xfrm>
          <a:prstGeom prst="rect">
            <a:avLst/>
          </a:prstGeom>
          <a:noFill/>
        </p:spPr>
        <p:txBody>
          <a:bodyPr wrap="square" rtlCol="0">
            <a:spAutoFit/>
          </a:bodyPr>
          <a:lstStyle/>
          <a:p>
            <a:pPr defTabSz="457200"/>
            <a:r>
              <a:rPr lang="en-US" dirty="0" smtClean="0">
                <a:solidFill>
                  <a:schemeClr val="tx2">
                    <a:lumMod val="75000"/>
                  </a:schemeClr>
                </a:solidFill>
              </a:rPr>
              <a:t>Benefit Design</a:t>
            </a:r>
          </a:p>
          <a:p>
            <a:pPr defTabSz="457200"/>
            <a:endParaRPr lang="en-US" dirty="0">
              <a:solidFill>
                <a:schemeClr val="tx2">
                  <a:lumMod val="75000"/>
                </a:schemeClr>
              </a:solidFill>
            </a:endParaRPr>
          </a:p>
        </p:txBody>
      </p:sp>
      <p:sp>
        <p:nvSpPr>
          <p:cNvPr id="83" name="TextBox 82"/>
          <p:cNvSpPr txBox="1"/>
          <p:nvPr/>
        </p:nvSpPr>
        <p:spPr>
          <a:xfrm rot="2925534">
            <a:off x="7919860" y="1991197"/>
            <a:ext cx="2025055" cy="369332"/>
          </a:xfrm>
          <a:prstGeom prst="rect">
            <a:avLst/>
          </a:prstGeom>
          <a:noFill/>
        </p:spPr>
        <p:txBody>
          <a:bodyPr wrap="square" rtlCol="0">
            <a:spAutoFit/>
          </a:bodyPr>
          <a:lstStyle/>
          <a:p>
            <a:pPr defTabSz="457200"/>
            <a:r>
              <a:rPr lang="en-US" dirty="0" smtClean="0">
                <a:solidFill>
                  <a:schemeClr val="tx2">
                    <a:lumMod val="75000"/>
                  </a:schemeClr>
                </a:solidFill>
              </a:rPr>
              <a:t>High Quality</a:t>
            </a:r>
            <a:endParaRPr lang="en-US" dirty="0">
              <a:solidFill>
                <a:schemeClr val="tx2">
                  <a:lumMod val="75000"/>
                </a:schemeClr>
              </a:solidFill>
            </a:endParaRPr>
          </a:p>
        </p:txBody>
      </p:sp>
      <p:sp>
        <p:nvSpPr>
          <p:cNvPr id="84" name="TextBox 83"/>
          <p:cNvSpPr txBox="1"/>
          <p:nvPr/>
        </p:nvSpPr>
        <p:spPr>
          <a:xfrm rot="2573802">
            <a:off x="7893474" y="1921138"/>
            <a:ext cx="875235" cy="369332"/>
          </a:xfrm>
          <a:prstGeom prst="rect">
            <a:avLst/>
          </a:prstGeom>
          <a:noFill/>
        </p:spPr>
        <p:txBody>
          <a:bodyPr wrap="square" rtlCol="0">
            <a:spAutoFit/>
          </a:bodyPr>
          <a:lstStyle/>
          <a:p>
            <a:pPr defTabSz="457200"/>
            <a:r>
              <a:rPr lang="en-US" dirty="0" smtClean="0">
                <a:solidFill>
                  <a:schemeClr val="tx2">
                    <a:lumMod val="75000"/>
                  </a:schemeClr>
                </a:solidFill>
              </a:rPr>
              <a:t>Care</a:t>
            </a:r>
            <a:endParaRPr lang="en-US" dirty="0">
              <a:solidFill>
                <a:schemeClr val="tx2">
                  <a:lumMod val="75000"/>
                </a:schemeClr>
              </a:solidFill>
            </a:endParaRPr>
          </a:p>
        </p:txBody>
      </p:sp>
      <p:sp>
        <p:nvSpPr>
          <p:cNvPr id="85" name="TextBox 84"/>
          <p:cNvSpPr txBox="1"/>
          <p:nvPr/>
        </p:nvSpPr>
        <p:spPr>
          <a:xfrm rot="812484">
            <a:off x="5307224" y="793047"/>
            <a:ext cx="1712389" cy="369332"/>
          </a:xfrm>
          <a:prstGeom prst="rect">
            <a:avLst/>
          </a:prstGeom>
          <a:noFill/>
        </p:spPr>
        <p:txBody>
          <a:bodyPr wrap="square" rtlCol="0">
            <a:spAutoFit/>
          </a:bodyPr>
          <a:lstStyle/>
          <a:p>
            <a:pPr defTabSz="457200"/>
            <a:r>
              <a:rPr lang="en-US" dirty="0" smtClean="0">
                <a:solidFill>
                  <a:schemeClr val="tx2">
                    <a:lumMod val="75000"/>
                  </a:schemeClr>
                </a:solidFill>
              </a:rPr>
              <a:t>Coordinated</a:t>
            </a:r>
            <a:endParaRPr lang="en-US" dirty="0">
              <a:solidFill>
                <a:schemeClr val="tx2">
                  <a:lumMod val="75000"/>
                </a:schemeClr>
              </a:solidFill>
            </a:endParaRPr>
          </a:p>
        </p:txBody>
      </p:sp>
      <p:sp>
        <p:nvSpPr>
          <p:cNvPr id="86" name="TextBox 85"/>
          <p:cNvSpPr txBox="1"/>
          <p:nvPr/>
        </p:nvSpPr>
        <p:spPr>
          <a:xfrm rot="20799748">
            <a:off x="5651148" y="6200684"/>
            <a:ext cx="1090873" cy="369332"/>
          </a:xfrm>
          <a:prstGeom prst="rect">
            <a:avLst/>
          </a:prstGeom>
          <a:noFill/>
        </p:spPr>
        <p:txBody>
          <a:bodyPr wrap="square" rtlCol="0">
            <a:spAutoFit/>
          </a:bodyPr>
          <a:lstStyle/>
          <a:p>
            <a:pPr defTabSz="457200"/>
            <a:r>
              <a:rPr lang="en-US" dirty="0" smtClean="0">
                <a:solidFill>
                  <a:schemeClr val="tx2">
                    <a:lumMod val="75000"/>
                  </a:schemeClr>
                </a:solidFill>
              </a:rPr>
              <a:t>People</a:t>
            </a:r>
            <a:endParaRPr lang="en-US" dirty="0">
              <a:solidFill>
                <a:schemeClr val="tx2">
                  <a:lumMod val="75000"/>
                </a:schemeClr>
              </a:solidFill>
            </a:endParaRPr>
          </a:p>
        </p:txBody>
      </p:sp>
      <p:sp>
        <p:nvSpPr>
          <p:cNvPr id="87" name="TextBox 86"/>
          <p:cNvSpPr txBox="1"/>
          <p:nvPr/>
        </p:nvSpPr>
        <p:spPr>
          <a:xfrm rot="20725767">
            <a:off x="5528771" y="5819534"/>
            <a:ext cx="1500293" cy="369332"/>
          </a:xfrm>
          <a:prstGeom prst="rect">
            <a:avLst/>
          </a:prstGeom>
          <a:noFill/>
        </p:spPr>
        <p:txBody>
          <a:bodyPr wrap="square" rtlCol="0">
            <a:spAutoFit/>
          </a:bodyPr>
          <a:lstStyle/>
          <a:p>
            <a:pPr defTabSz="457200"/>
            <a:r>
              <a:rPr lang="en-US" dirty="0" smtClean="0">
                <a:solidFill>
                  <a:schemeClr val="tx2">
                    <a:lumMod val="75000"/>
                  </a:schemeClr>
                </a:solidFill>
              </a:rPr>
              <a:t>Healthy </a:t>
            </a:r>
            <a:endParaRPr lang="en-US" dirty="0">
              <a:solidFill>
                <a:schemeClr val="tx2">
                  <a:lumMod val="75000"/>
                </a:schemeClr>
              </a:solidFill>
            </a:endParaRPr>
          </a:p>
        </p:txBody>
      </p:sp>
      <p:cxnSp>
        <p:nvCxnSpPr>
          <p:cNvPr id="88" name="Straight Arrow Connector 87"/>
          <p:cNvCxnSpPr/>
          <p:nvPr/>
        </p:nvCxnSpPr>
        <p:spPr>
          <a:xfrm flipH="1">
            <a:off x="3237336" y="3761589"/>
            <a:ext cx="367114" cy="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782DB45A-25C9-DE48-B85D-467F7E8C3C9B}" type="slidenum">
              <a:rPr lang="en-US" smtClean="0">
                <a:solidFill>
                  <a:prstClr val="black">
                    <a:tint val="75000"/>
                  </a:prstClr>
                </a:solidFill>
              </a:rPr>
              <a:pPr/>
              <a:t>44</a:t>
            </a:fld>
            <a:endParaRPr lang="en-US" dirty="0">
              <a:solidFill>
                <a:prstClr val="black">
                  <a:tint val="75000"/>
                </a:prstClr>
              </a:solidFill>
            </a:endParaRPr>
          </a:p>
        </p:txBody>
      </p:sp>
      <p:sp>
        <p:nvSpPr>
          <p:cNvPr id="4" name="TextBox 3"/>
          <p:cNvSpPr txBox="1"/>
          <p:nvPr/>
        </p:nvSpPr>
        <p:spPr>
          <a:xfrm>
            <a:off x="148895" y="6298690"/>
            <a:ext cx="500742" cy="307777"/>
          </a:xfrm>
          <a:prstGeom prst="rect">
            <a:avLst/>
          </a:prstGeom>
          <a:noFill/>
        </p:spPr>
        <p:txBody>
          <a:bodyPr wrap="square" rtlCol="0">
            <a:spAutoFit/>
          </a:bodyPr>
          <a:lstStyle/>
          <a:p>
            <a:r>
              <a:rPr lang="en-US" sz="1400" dirty="0" smtClean="0">
                <a:solidFill>
                  <a:schemeClr val="tx2"/>
                </a:solidFill>
              </a:rPr>
              <a:t>44</a:t>
            </a:r>
            <a:endParaRPr lang="en-US" sz="1400" dirty="0">
              <a:solidFill>
                <a:schemeClr val="tx2"/>
              </a:solidFill>
            </a:endParaRPr>
          </a:p>
        </p:txBody>
      </p:sp>
    </p:spTree>
    <p:extLst>
      <p:ext uri="{BB962C8B-B14F-4D97-AF65-F5344CB8AC3E}">
        <p14:creationId xmlns:p14="http://schemas.microsoft.com/office/powerpoint/2010/main" val="39528164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228600" y="274638"/>
            <a:ext cx="8686800" cy="1477962"/>
          </a:xfrm>
        </p:spPr>
        <p:txBody>
          <a:bodyPr>
            <a:noAutofit/>
          </a:bodyPr>
          <a:lstStyle/>
          <a:p>
            <a:r>
              <a:rPr lang="en-US" altLang="en-US" sz="3600" dirty="0" smtClean="0">
                <a:ea typeface="ＭＳ Ｐゴシック" pitchFamily="34" charset="-128"/>
              </a:rPr>
              <a:t>Push for change: new models of care/payment </a:t>
            </a:r>
            <a:r>
              <a:rPr lang="en-US" altLang="en-US" sz="3600" dirty="0">
                <a:ea typeface="ＭＳ Ｐゴシック" pitchFamily="34" charset="-128"/>
              </a:rPr>
              <a:t>r</a:t>
            </a:r>
            <a:r>
              <a:rPr lang="en-US" altLang="en-US" sz="3600" dirty="0" smtClean="0">
                <a:ea typeface="ＭＳ Ｐゴシック" pitchFamily="34" charset="-128"/>
              </a:rPr>
              <a:t>equire HIT </a:t>
            </a:r>
            <a:r>
              <a:rPr lang="en-US" altLang="en-US" sz="3600" dirty="0">
                <a:ea typeface="ＭＳ Ｐゴシック" pitchFamily="34" charset="-128"/>
              </a:rPr>
              <a:t>&amp;</a:t>
            </a:r>
            <a:r>
              <a:rPr lang="en-US" altLang="en-US" sz="3600" dirty="0" smtClean="0">
                <a:ea typeface="ＭＳ Ｐゴシック" pitchFamily="34" charset="-128"/>
              </a:rPr>
              <a:t> Data Integration</a:t>
            </a:r>
          </a:p>
        </p:txBody>
      </p:sp>
      <p:sp>
        <p:nvSpPr>
          <p:cNvPr id="3" name="Content Placeholder 2"/>
          <p:cNvSpPr>
            <a:spLocks noGrp="1"/>
          </p:cNvSpPr>
          <p:nvPr>
            <p:ph idx="1"/>
          </p:nvPr>
        </p:nvSpPr>
        <p:spPr>
          <a:xfrm>
            <a:off x="457200" y="1828800"/>
            <a:ext cx="8229600" cy="4297363"/>
          </a:xfrm>
        </p:spPr>
        <p:txBody>
          <a:bodyPr>
            <a:normAutofit/>
          </a:bodyPr>
          <a:lstStyle/>
          <a:p>
            <a:pPr marL="0" indent="0">
              <a:buFont typeface="Arial" pitchFamily="34" charset="0"/>
              <a:buNone/>
              <a:defRPr/>
            </a:pPr>
            <a:r>
              <a:rPr lang="en-US" sz="2800" u="sng" dirty="0" smtClean="0"/>
              <a:t>BH Organizations now need the ability to</a:t>
            </a:r>
            <a:r>
              <a:rPr lang="en-US" sz="2800" dirty="0" smtClean="0"/>
              <a:t>:</a:t>
            </a:r>
          </a:p>
          <a:p>
            <a:pPr>
              <a:defRPr/>
            </a:pPr>
            <a:r>
              <a:rPr lang="en-US" sz="2800" dirty="0" smtClean="0"/>
              <a:t>Pool  and share data across providers and care settings (care coordination/shared accountability)</a:t>
            </a:r>
          </a:p>
          <a:p>
            <a:pPr>
              <a:defRPr/>
            </a:pPr>
            <a:r>
              <a:rPr lang="en-US" sz="2800" dirty="0" smtClean="0">
                <a:solidFill>
                  <a:schemeClr val="bg1"/>
                </a:solidFill>
              </a:rPr>
              <a:t>Have access to </a:t>
            </a:r>
            <a:r>
              <a:rPr lang="en-US" sz="2800" u="sng" dirty="0" smtClean="0">
                <a:solidFill>
                  <a:schemeClr val="bg1"/>
                </a:solidFill>
              </a:rPr>
              <a:t>real time </a:t>
            </a:r>
            <a:r>
              <a:rPr lang="en-US" sz="2800" dirty="0" smtClean="0">
                <a:solidFill>
                  <a:schemeClr val="bg1"/>
                </a:solidFill>
              </a:rPr>
              <a:t>health record data</a:t>
            </a:r>
          </a:p>
          <a:p>
            <a:pPr>
              <a:defRPr/>
            </a:pPr>
            <a:r>
              <a:rPr lang="en-US" sz="2800" dirty="0" smtClean="0"/>
              <a:t>Leverage an infrastructure that goes beyond the EHR (i.e., ED notifications) to support quality improvement, measurement of impact etc.</a:t>
            </a:r>
          </a:p>
          <a:p>
            <a:pPr>
              <a:defRPr/>
            </a:pPr>
            <a:endParaRPr lang="en-US" dirty="0"/>
          </a:p>
        </p:txBody>
      </p:sp>
      <p:sp>
        <p:nvSpPr>
          <p:cNvPr id="2" name="TextBox 1"/>
          <p:cNvSpPr txBox="1"/>
          <p:nvPr/>
        </p:nvSpPr>
        <p:spPr>
          <a:xfrm>
            <a:off x="457200" y="6249888"/>
            <a:ext cx="457200" cy="307777"/>
          </a:xfrm>
          <a:prstGeom prst="rect">
            <a:avLst/>
          </a:prstGeom>
          <a:noFill/>
        </p:spPr>
        <p:txBody>
          <a:bodyPr wrap="square" rtlCol="0">
            <a:spAutoFit/>
          </a:bodyPr>
          <a:lstStyle/>
          <a:p>
            <a:r>
              <a:rPr lang="en-US" sz="1400" dirty="0" smtClean="0"/>
              <a:t>45</a:t>
            </a:r>
            <a:endParaRPr lang="en-US" sz="1400" dirty="0"/>
          </a:p>
        </p:txBody>
      </p:sp>
    </p:spTree>
    <p:extLst>
      <p:ext uri="{BB962C8B-B14F-4D97-AF65-F5344CB8AC3E}">
        <p14:creationId xmlns:p14="http://schemas.microsoft.com/office/powerpoint/2010/main" val="828726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sendze\Pictures\change resist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609600"/>
            <a:ext cx="8001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6172200"/>
            <a:ext cx="609600" cy="307777"/>
          </a:xfrm>
          <a:prstGeom prst="rect">
            <a:avLst/>
          </a:prstGeom>
          <a:noFill/>
        </p:spPr>
        <p:txBody>
          <a:bodyPr wrap="square" rtlCol="0">
            <a:spAutoFit/>
          </a:bodyPr>
          <a:lstStyle/>
          <a:p>
            <a:r>
              <a:rPr lang="en-US" sz="1400" dirty="0" smtClean="0"/>
              <a:t>46</a:t>
            </a:r>
            <a:endParaRPr lang="en-US" sz="1400" dirty="0"/>
          </a:p>
        </p:txBody>
      </p:sp>
    </p:spTree>
    <p:extLst>
      <p:ext uri="{BB962C8B-B14F-4D97-AF65-F5344CB8AC3E}">
        <p14:creationId xmlns:p14="http://schemas.microsoft.com/office/powerpoint/2010/main" val="17171975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smtClean="0">
                <a:ea typeface="ＭＳ Ｐゴシック" pitchFamily="34" charset="-128"/>
              </a:rPr>
              <a:t>A Cultural Shift; for example</a:t>
            </a:r>
          </a:p>
        </p:txBody>
      </p:sp>
      <p:sp>
        <p:nvSpPr>
          <p:cNvPr id="3" name="Content Placeholder 2"/>
          <p:cNvSpPr>
            <a:spLocks noGrp="1"/>
          </p:cNvSpPr>
          <p:nvPr>
            <p:ph idx="1"/>
          </p:nvPr>
        </p:nvSpPr>
        <p:spPr/>
        <p:txBody>
          <a:bodyPr/>
          <a:lstStyle/>
          <a:p>
            <a:pPr>
              <a:defRPr/>
            </a:pPr>
            <a:r>
              <a:rPr lang="en-US" dirty="0" smtClean="0"/>
              <a:t>A change from holding data in information silos to fluid </a:t>
            </a:r>
            <a:r>
              <a:rPr lang="en-US" dirty="0"/>
              <a:t>s</a:t>
            </a:r>
            <a:r>
              <a:rPr lang="en-US" dirty="0" smtClean="0"/>
              <a:t>haring of data.</a:t>
            </a:r>
          </a:p>
          <a:p>
            <a:pPr>
              <a:defRPr/>
            </a:pPr>
            <a:r>
              <a:rPr lang="en-US" dirty="0" smtClean="0"/>
              <a:t>The Dichotomy of </a:t>
            </a:r>
          </a:p>
          <a:p>
            <a:pPr marL="0" indent="0">
              <a:buFont typeface="Arial" pitchFamily="34" charset="0"/>
              <a:buNone/>
              <a:defRPr/>
            </a:pPr>
            <a:r>
              <a:rPr lang="en-US" dirty="0" smtClean="0"/>
              <a:t>	- Serving Clients’ Needs through 	Privacy  	</a:t>
            </a:r>
            <a:r>
              <a:rPr lang="en-US" i="1" u="sng" dirty="0" smtClean="0"/>
              <a:t>AND</a:t>
            </a:r>
            <a:endParaRPr lang="en-US" u="sng" dirty="0" smtClean="0"/>
          </a:p>
          <a:p>
            <a:pPr marL="0" indent="0">
              <a:buFont typeface="Arial" pitchFamily="34" charset="0"/>
              <a:buNone/>
              <a:defRPr/>
            </a:pPr>
            <a:r>
              <a:rPr lang="en-US" dirty="0"/>
              <a:t>	</a:t>
            </a:r>
            <a:r>
              <a:rPr lang="en-US" dirty="0" smtClean="0"/>
              <a:t> - Advocating for Clients’ rights to 		include their Health Information in the 	HIE</a:t>
            </a:r>
            <a:endParaRPr lang="en-US" dirty="0"/>
          </a:p>
        </p:txBody>
      </p:sp>
      <p:sp>
        <p:nvSpPr>
          <p:cNvPr id="2" name="TextBox 1"/>
          <p:cNvSpPr txBox="1"/>
          <p:nvPr/>
        </p:nvSpPr>
        <p:spPr>
          <a:xfrm>
            <a:off x="533400" y="6172200"/>
            <a:ext cx="685800" cy="307777"/>
          </a:xfrm>
          <a:prstGeom prst="rect">
            <a:avLst/>
          </a:prstGeom>
          <a:noFill/>
        </p:spPr>
        <p:txBody>
          <a:bodyPr wrap="square" rtlCol="0">
            <a:spAutoFit/>
          </a:bodyPr>
          <a:lstStyle/>
          <a:p>
            <a:r>
              <a:rPr lang="en-US" sz="1400" dirty="0" smtClean="0"/>
              <a:t>47</a:t>
            </a:r>
            <a:endParaRPr lang="en-US" sz="1400" dirty="0"/>
          </a:p>
        </p:txBody>
      </p:sp>
    </p:spTree>
    <p:extLst>
      <p:ext uri="{BB962C8B-B14F-4D97-AF65-F5344CB8AC3E}">
        <p14:creationId xmlns:p14="http://schemas.microsoft.com/office/powerpoint/2010/main" val="1468905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r>
              <a:rPr lang="en-US" altLang="en-US" dirty="0" smtClean="0">
                <a:ea typeface="ＭＳ Ｐゴシック" pitchFamily="34" charset="-128"/>
              </a:rPr>
              <a:t>It’s Going to be a Heavy Lift…AND</a:t>
            </a:r>
          </a:p>
        </p:txBody>
      </p:sp>
      <p:pic>
        <p:nvPicPr>
          <p:cNvPr id="22531"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971800" y="2514600"/>
            <a:ext cx="3111500" cy="2819400"/>
          </a:xfrm>
        </p:spPr>
      </p:pic>
      <p:sp>
        <p:nvSpPr>
          <p:cNvPr id="2" name="TextBox 1"/>
          <p:cNvSpPr txBox="1"/>
          <p:nvPr/>
        </p:nvSpPr>
        <p:spPr>
          <a:xfrm>
            <a:off x="457200" y="6172200"/>
            <a:ext cx="609600" cy="307777"/>
          </a:xfrm>
          <a:prstGeom prst="rect">
            <a:avLst/>
          </a:prstGeom>
          <a:noFill/>
        </p:spPr>
        <p:txBody>
          <a:bodyPr wrap="square" rtlCol="0">
            <a:spAutoFit/>
          </a:bodyPr>
          <a:lstStyle/>
          <a:p>
            <a:r>
              <a:rPr lang="en-US" sz="1400" dirty="0" smtClean="0"/>
              <a:t>48</a:t>
            </a:r>
            <a:endParaRPr lang="en-US" sz="1400" dirty="0"/>
          </a:p>
        </p:txBody>
      </p:sp>
    </p:spTree>
    <p:extLst>
      <p:ext uri="{BB962C8B-B14F-4D97-AF65-F5344CB8AC3E}">
        <p14:creationId xmlns:p14="http://schemas.microsoft.com/office/powerpoint/2010/main" val="4101389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304800"/>
            <a:ext cx="8229600" cy="1143000"/>
          </a:xfrm>
        </p:spPr>
        <p:txBody>
          <a:bodyPr>
            <a:normAutofit/>
          </a:bodyPr>
          <a:lstStyle/>
          <a:p>
            <a:r>
              <a:rPr lang="en-US" altLang="en-US" dirty="0" smtClean="0">
                <a:ea typeface="ＭＳ Ｐゴシック" pitchFamily="34" charset="-128"/>
              </a:rPr>
              <a:t>Knowledge Lifts Barriers…</a:t>
            </a:r>
          </a:p>
        </p:txBody>
      </p:sp>
      <p:sp>
        <p:nvSpPr>
          <p:cNvPr id="3" name="Content Placeholder 2"/>
          <p:cNvSpPr>
            <a:spLocks noGrp="1"/>
          </p:cNvSpPr>
          <p:nvPr>
            <p:ph idx="1"/>
          </p:nvPr>
        </p:nvSpPr>
        <p:spPr/>
        <p:txBody>
          <a:bodyPr>
            <a:normAutofit fontScale="92500" lnSpcReduction="20000"/>
          </a:bodyPr>
          <a:lstStyle/>
          <a:p>
            <a:pPr>
              <a:defRPr/>
            </a:pPr>
            <a:r>
              <a:rPr lang="en-US" dirty="0" smtClean="0"/>
              <a:t>Education for patients</a:t>
            </a:r>
          </a:p>
          <a:p>
            <a:pPr>
              <a:defRPr/>
            </a:pPr>
            <a:r>
              <a:rPr lang="en-US" dirty="0" smtClean="0"/>
              <a:t>Education for staff</a:t>
            </a:r>
          </a:p>
          <a:p>
            <a:pPr>
              <a:defRPr/>
            </a:pPr>
            <a:r>
              <a:rPr lang="en-US" dirty="0" smtClean="0"/>
              <a:t>Education about HealthInfoNet and HIE</a:t>
            </a:r>
          </a:p>
          <a:p>
            <a:pPr>
              <a:defRPr/>
            </a:pPr>
            <a:r>
              <a:rPr lang="en-US" dirty="0" smtClean="0"/>
              <a:t>Knowledge about </a:t>
            </a:r>
          </a:p>
          <a:p>
            <a:pPr marL="0" indent="0">
              <a:buFont typeface="Arial" pitchFamily="34" charset="0"/>
              <a:buNone/>
              <a:defRPr/>
            </a:pPr>
            <a:r>
              <a:rPr lang="en-US" dirty="0" smtClean="0"/>
              <a:t>	- Legal issues </a:t>
            </a:r>
          </a:p>
          <a:p>
            <a:pPr marL="0" indent="0">
              <a:buFont typeface="Arial" pitchFamily="34" charset="0"/>
              <a:buNone/>
              <a:defRPr/>
            </a:pPr>
            <a:r>
              <a:rPr lang="en-US" dirty="0" smtClean="0"/>
              <a:t>	- How and when data is available</a:t>
            </a:r>
          </a:p>
          <a:p>
            <a:pPr marL="0" indent="0">
              <a:buFont typeface="Arial" pitchFamily="34" charset="0"/>
              <a:buNone/>
              <a:defRPr/>
            </a:pPr>
            <a:r>
              <a:rPr lang="en-US" dirty="0" smtClean="0"/>
              <a:t>	- Expectations and limitations of HIE</a:t>
            </a:r>
          </a:p>
          <a:p>
            <a:pPr>
              <a:defRPr/>
            </a:pPr>
            <a:r>
              <a:rPr lang="en-US" dirty="0" smtClean="0"/>
              <a:t>Recognize the culture </a:t>
            </a:r>
            <a:r>
              <a:rPr lang="en-US" dirty="0"/>
              <a:t>c</a:t>
            </a:r>
            <a:r>
              <a:rPr lang="en-US" dirty="0" smtClean="0"/>
              <a:t>hange</a:t>
            </a:r>
          </a:p>
          <a:p>
            <a:pPr>
              <a:defRPr/>
            </a:pPr>
            <a:r>
              <a:rPr lang="en-US" dirty="0" smtClean="0"/>
              <a:t>Group learning and sharing, etc. </a:t>
            </a:r>
          </a:p>
          <a:p>
            <a:pPr marL="0" indent="0">
              <a:buNone/>
              <a:defRPr/>
            </a:pPr>
            <a:endParaRPr lang="en-US" dirty="0" smtClean="0"/>
          </a:p>
          <a:p>
            <a:pPr>
              <a:defRPr/>
            </a:pPr>
            <a:endParaRPr lang="en-US" dirty="0"/>
          </a:p>
        </p:txBody>
      </p:sp>
      <p:sp>
        <p:nvSpPr>
          <p:cNvPr id="2" name="TextBox 1"/>
          <p:cNvSpPr txBox="1"/>
          <p:nvPr/>
        </p:nvSpPr>
        <p:spPr>
          <a:xfrm>
            <a:off x="381000" y="6248400"/>
            <a:ext cx="533400" cy="307777"/>
          </a:xfrm>
          <a:prstGeom prst="rect">
            <a:avLst/>
          </a:prstGeom>
          <a:noFill/>
        </p:spPr>
        <p:txBody>
          <a:bodyPr wrap="square" rtlCol="0">
            <a:spAutoFit/>
          </a:bodyPr>
          <a:lstStyle/>
          <a:p>
            <a:r>
              <a:rPr lang="en-US" sz="1400" dirty="0" smtClean="0"/>
              <a:t>49</a:t>
            </a:r>
            <a:endParaRPr lang="en-US" sz="1400" dirty="0"/>
          </a:p>
        </p:txBody>
      </p:sp>
    </p:spTree>
    <p:extLst>
      <p:ext uri="{BB962C8B-B14F-4D97-AF65-F5344CB8AC3E}">
        <p14:creationId xmlns:p14="http://schemas.microsoft.com/office/powerpoint/2010/main" val="1117392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for feedback:</a:t>
            </a:r>
            <a:endParaRPr lang="en-US" dirty="0"/>
          </a:p>
        </p:txBody>
      </p:sp>
      <p:sp>
        <p:nvSpPr>
          <p:cNvPr id="3" name="Content Placeholder 2"/>
          <p:cNvSpPr>
            <a:spLocks noGrp="1"/>
          </p:cNvSpPr>
          <p:nvPr>
            <p:ph idx="1"/>
          </p:nvPr>
        </p:nvSpPr>
        <p:spPr/>
        <p:txBody>
          <a:bodyPr/>
          <a:lstStyle/>
          <a:p>
            <a:r>
              <a:rPr lang="en-US" dirty="0" smtClean="0"/>
              <a:t>What is clear? </a:t>
            </a:r>
          </a:p>
          <a:p>
            <a:r>
              <a:rPr lang="en-US" dirty="0" smtClean="0"/>
              <a:t>What is confusing?</a:t>
            </a:r>
          </a:p>
          <a:p>
            <a:r>
              <a:rPr lang="en-US" dirty="0" smtClean="0"/>
              <a:t>What is the most important to understand?</a:t>
            </a:r>
          </a:p>
          <a:p>
            <a:r>
              <a:rPr lang="en-US" dirty="0" smtClean="0"/>
              <a:t>Where is ‘support’ the most important?</a:t>
            </a:r>
          </a:p>
          <a:p>
            <a:r>
              <a:rPr lang="en-US" dirty="0" smtClean="0"/>
              <a:t>Process effectiveness</a:t>
            </a:r>
          </a:p>
          <a:p>
            <a:r>
              <a:rPr lang="en-US" dirty="0" smtClean="0"/>
              <a:t>Alignment and efficiency across SIM activities</a:t>
            </a:r>
            <a:endParaRPr lang="en-US" dirty="0"/>
          </a:p>
        </p:txBody>
      </p:sp>
      <p:sp>
        <p:nvSpPr>
          <p:cNvPr id="4" name="TextBox 3"/>
          <p:cNvSpPr txBox="1"/>
          <p:nvPr/>
        </p:nvSpPr>
        <p:spPr>
          <a:xfrm>
            <a:off x="381000" y="6172200"/>
            <a:ext cx="381000" cy="307777"/>
          </a:xfrm>
          <a:prstGeom prst="rect">
            <a:avLst/>
          </a:prstGeom>
          <a:noFill/>
        </p:spPr>
        <p:txBody>
          <a:bodyPr wrap="square" rtlCol="0">
            <a:spAutoFit/>
          </a:bodyPr>
          <a:lstStyle/>
          <a:p>
            <a:r>
              <a:rPr lang="en-US" sz="1400" dirty="0" smtClean="0"/>
              <a:t>5</a:t>
            </a:r>
            <a:endParaRPr lang="en-US" sz="1400" dirty="0"/>
          </a:p>
        </p:txBody>
      </p:sp>
    </p:spTree>
    <p:extLst>
      <p:ext uri="{BB962C8B-B14F-4D97-AF65-F5344CB8AC3E}">
        <p14:creationId xmlns:p14="http://schemas.microsoft.com/office/powerpoint/2010/main" val="3607343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Bring certainty &amp; mutual understanding</a:t>
            </a:r>
            <a:endParaRPr lang="en-US" dirty="0"/>
          </a:p>
        </p:txBody>
      </p:sp>
      <p:pic>
        <p:nvPicPr>
          <p:cNvPr id="1026" name="Picture 2" descr="C:\Users\ksendze\Pictures\c109e761-64be-4abd-81f0-dffd06ffbe8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9036" y="2101758"/>
            <a:ext cx="6525928" cy="352284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9600" y="5943600"/>
            <a:ext cx="4953000" cy="276999"/>
          </a:xfrm>
          <a:prstGeom prst="rect">
            <a:avLst/>
          </a:prstGeom>
          <a:noFill/>
        </p:spPr>
        <p:txBody>
          <a:bodyPr wrap="square" rtlCol="0">
            <a:spAutoFit/>
          </a:bodyPr>
          <a:lstStyle/>
          <a:p>
            <a:r>
              <a:rPr lang="en-US" sz="1200" dirty="0" smtClean="0"/>
              <a:t>Source: R. Stacey, Zone of Complexity, 1996</a:t>
            </a:r>
            <a:endParaRPr lang="en-US" sz="1200" dirty="0"/>
          </a:p>
        </p:txBody>
      </p:sp>
      <p:sp>
        <p:nvSpPr>
          <p:cNvPr id="3" name="TextBox 2"/>
          <p:cNvSpPr txBox="1"/>
          <p:nvPr/>
        </p:nvSpPr>
        <p:spPr>
          <a:xfrm>
            <a:off x="381000" y="6324600"/>
            <a:ext cx="685800" cy="307777"/>
          </a:xfrm>
          <a:prstGeom prst="rect">
            <a:avLst/>
          </a:prstGeom>
          <a:noFill/>
        </p:spPr>
        <p:txBody>
          <a:bodyPr wrap="square" rtlCol="0">
            <a:spAutoFit/>
          </a:bodyPr>
          <a:lstStyle/>
          <a:p>
            <a:r>
              <a:rPr lang="en-US" sz="1400" dirty="0" smtClean="0"/>
              <a:t>50</a:t>
            </a:r>
            <a:endParaRPr lang="en-US" sz="1400" dirty="0"/>
          </a:p>
        </p:txBody>
      </p:sp>
    </p:spTree>
    <p:extLst>
      <p:ext uri="{BB962C8B-B14F-4D97-AF65-F5344CB8AC3E}">
        <p14:creationId xmlns:p14="http://schemas.microsoft.com/office/powerpoint/2010/main" val="12367542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r>
              <a:rPr lang="en-US" dirty="0" smtClean="0">
                <a:ea typeface="ＭＳ Ｐゴシック" pitchFamily="34" charset="-128"/>
              </a:rPr>
              <a:t>It takes a village; it takes you!</a:t>
            </a:r>
          </a:p>
        </p:txBody>
      </p:sp>
      <p:sp>
        <p:nvSpPr>
          <p:cNvPr id="25603" name="Content Placeholder 2"/>
          <p:cNvSpPr>
            <a:spLocks noGrp="1"/>
          </p:cNvSpPr>
          <p:nvPr>
            <p:ph idx="1"/>
          </p:nvPr>
        </p:nvSpPr>
        <p:spPr/>
        <p:txBody>
          <a:bodyPr>
            <a:normAutofit/>
          </a:bodyPr>
          <a:lstStyle/>
          <a:p>
            <a:pPr marL="0" indent="0">
              <a:buNone/>
            </a:pPr>
            <a:r>
              <a:rPr lang="en-US" sz="3600" dirty="0" smtClean="0">
                <a:ea typeface="ＭＳ Ｐゴシック" pitchFamily="34" charset="-128"/>
              </a:rPr>
              <a:t>Open for discussion and feedback:</a:t>
            </a:r>
          </a:p>
          <a:p>
            <a:pPr lvl="1"/>
            <a:r>
              <a:rPr lang="en-US" dirty="0"/>
              <a:t>What is clear? </a:t>
            </a:r>
          </a:p>
          <a:p>
            <a:pPr lvl="1"/>
            <a:r>
              <a:rPr lang="en-US" dirty="0"/>
              <a:t>What is confusing?</a:t>
            </a:r>
          </a:p>
          <a:p>
            <a:pPr lvl="1"/>
            <a:r>
              <a:rPr lang="en-US" dirty="0"/>
              <a:t>What is the most important to understand?</a:t>
            </a:r>
          </a:p>
          <a:p>
            <a:pPr lvl="1"/>
            <a:r>
              <a:rPr lang="en-US" dirty="0"/>
              <a:t>Where is ‘support’ the most important?</a:t>
            </a:r>
          </a:p>
          <a:p>
            <a:pPr lvl="1"/>
            <a:r>
              <a:rPr lang="en-US" dirty="0"/>
              <a:t>Process effectiveness</a:t>
            </a:r>
          </a:p>
          <a:p>
            <a:pPr lvl="1"/>
            <a:r>
              <a:rPr lang="en-US" dirty="0"/>
              <a:t>Alignment and efficiency across SIM activities</a:t>
            </a:r>
          </a:p>
          <a:p>
            <a:pPr marL="0" indent="0">
              <a:buNone/>
            </a:pPr>
            <a:endParaRPr lang="en-US" sz="3600" dirty="0" smtClean="0">
              <a:ea typeface="ＭＳ Ｐゴシック" pitchFamily="34" charset="-128"/>
            </a:endParaRPr>
          </a:p>
          <a:p>
            <a:pPr marL="0" indent="0">
              <a:buNone/>
            </a:pPr>
            <a:endParaRPr lang="en-US" sz="3600" dirty="0" smtClean="0">
              <a:ea typeface="ＭＳ Ｐゴシック" pitchFamily="34" charset="-128"/>
            </a:endParaRPr>
          </a:p>
        </p:txBody>
      </p:sp>
      <p:sp>
        <p:nvSpPr>
          <p:cNvPr id="2" name="TextBox 1"/>
          <p:cNvSpPr txBox="1"/>
          <p:nvPr/>
        </p:nvSpPr>
        <p:spPr>
          <a:xfrm>
            <a:off x="381000" y="6248400"/>
            <a:ext cx="533400" cy="307777"/>
          </a:xfrm>
          <a:prstGeom prst="rect">
            <a:avLst/>
          </a:prstGeom>
          <a:noFill/>
        </p:spPr>
        <p:txBody>
          <a:bodyPr wrap="square" rtlCol="0">
            <a:spAutoFit/>
          </a:bodyPr>
          <a:lstStyle/>
          <a:p>
            <a:r>
              <a:rPr lang="en-US" sz="1400" dirty="0" smtClean="0"/>
              <a:t>51</a:t>
            </a:r>
            <a:endParaRPr lang="en-US" sz="1400" dirty="0"/>
          </a:p>
        </p:txBody>
      </p:sp>
    </p:spTree>
    <p:extLst>
      <p:ext uri="{BB962C8B-B14F-4D97-AF65-F5344CB8AC3E}">
        <p14:creationId xmlns:p14="http://schemas.microsoft.com/office/powerpoint/2010/main" val="42360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solidFill>
              <a:schemeClr val="accent1"/>
            </a:solidFill>
          </a:ln>
        </p:spPr>
        <p:txBody>
          <a:bodyPr/>
          <a:lstStyle/>
          <a:p>
            <a:r>
              <a:rPr lang="en-US" dirty="0" smtClean="0"/>
              <a:t>Current Project Updates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Behavioral Health HIT RFP</a:t>
            </a:r>
          </a:p>
          <a:p>
            <a:pPr lvl="1"/>
            <a:r>
              <a:rPr lang="en-US" dirty="0" smtClean="0"/>
              <a:t>26 applications scored; 20 approved applications have been notified of acceptance</a:t>
            </a:r>
          </a:p>
          <a:p>
            <a:pPr lvl="1"/>
            <a:r>
              <a:rPr lang="en-US" dirty="0" smtClean="0"/>
              <a:t>April: Participant contracts with HIN distributed</a:t>
            </a:r>
          </a:p>
          <a:p>
            <a:pPr lvl="1"/>
            <a:r>
              <a:rPr lang="en-US" dirty="0" smtClean="0"/>
              <a:t>Official launch of the initiative is slated for 5/13</a:t>
            </a:r>
            <a:endParaRPr lang="en-US" dirty="0"/>
          </a:p>
          <a:p>
            <a:pPr marL="114300" indent="0">
              <a:buNone/>
            </a:pPr>
            <a:r>
              <a:rPr lang="en-US" dirty="0" smtClean="0"/>
              <a:t>Patient Portal- HIE Blue Button</a:t>
            </a:r>
          </a:p>
          <a:p>
            <a:pPr lvl="1"/>
            <a:r>
              <a:rPr lang="en-US" dirty="0" smtClean="0"/>
              <a:t>Planning phase underway with EMHS</a:t>
            </a:r>
          </a:p>
          <a:p>
            <a:pPr lvl="1"/>
            <a:r>
              <a:rPr lang="en-US" dirty="0" smtClean="0"/>
              <a:t>Official launch begins in June</a:t>
            </a:r>
          </a:p>
          <a:p>
            <a:pPr marL="0" indent="0">
              <a:buNone/>
            </a:pPr>
            <a:endParaRPr lang="en-US" dirty="0" smtClean="0"/>
          </a:p>
        </p:txBody>
      </p:sp>
      <p:sp>
        <p:nvSpPr>
          <p:cNvPr id="4" name="TextBox 3"/>
          <p:cNvSpPr txBox="1"/>
          <p:nvPr/>
        </p:nvSpPr>
        <p:spPr>
          <a:xfrm>
            <a:off x="457200" y="6172200"/>
            <a:ext cx="381000" cy="307777"/>
          </a:xfrm>
          <a:prstGeom prst="rect">
            <a:avLst/>
          </a:prstGeom>
          <a:noFill/>
        </p:spPr>
        <p:txBody>
          <a:bodyPr wrap="square" rtlCol="0">
            <a:spAutoFit/>
          </a:bodyPr>
          <a:lstStyle/>
          <a:p>
            <a:r>
              <a:rPr lang="en-US" sz="1400" dirty="0" smtClean="0"/>
              <a:t>6</a:t>
            </a:r>
            <a:endParaRPr lang="en-US" sz="1400" dirty="0"/>
          </a:p>
        </p:txBody>
      </p:sp>
    </p:spTree>
    <p:extLst>
      <p:ext uri="{BB962C8B-B14F-4D97-AF65-F5344CB8AC3E}">
        <p14:creationId xmlns:p14="http://schemas.microsoft.com/office/powerpoint/2010/main" val="267443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533400" y="609600"/>
            <a:ext cx="8229600" cy="1143000"/>
          </a:xfrm>
        </p:spPr>
        <p:txBody>
          <a:bodyPr>
            <a:normAutofit fontScale="90000"/>
          </a:bodyPr>
          <a:lstStyle/>
          <a:p>
            <a:r>
              <a:rPr lang="en-US" sz="4000" i="1" dirty="0" smtClean="0">
                <a:ea typeface="ＭＳ Ｐゴシック" pitchFamily="34" charset="-128"/>
              </a:rPr>
              <a:t>Reminder:</a:t>
            </a:r>
            <a:br>
              <a:rPr lang="en-US" sz="4000" i="1" dirty="0" smtClean="0">
                <a:ea typeface="ＭＳ Ｐゴシック" pitchFamily="34" charset="-128"/>
              </a:rPr>
            </a:br>
            <a:r>
              <a:rPr lang="en-US" dirty="0" smtClean="0">
                <a:ea typeface="ＭＳ Ｐゴシック" pitchFamily="34" charset="-128"/>
              </a:rPr>
              <a:t>BH HIT Reimbursement Initiative </a:t>
            </a:r>
            <a:br>
              <a:rPr lang="en-US" dirty="0" smtClean="0">
                <a:ea typeface="ＭＳ Ｐゴシック" pitchFamily="34" charset="-128"/>
              </a:rPr>
            </a:br>
            <a:r>
              <a:rPr lang="en-US" dirty="0" smtClean="0">
                <a:ea typeface="ＭＳ Ｐゴシック" pitchFamily="34" charset="-128"/>
              </a:rPr>
              <a:t>Milestones</a:t>
            </a:r>
          </a:p>
        </p:txBody>
      </p:sp>
      <p:sp>
        <p:nvSpPr>
          <p:cNvPr id="3" name="Content Placeholder 2"/>
          <p:cNvSpPr>
            <a:spLocks noGrp="1"/>
          </p:cNvSpPr>
          <p:nvPr>
            <p:ph idx="1"/>
          </p:nvPr>
        </p:nvSpPr>
        <p:spPr/>
        <p:txBody>
          <a:bodyPr/>
          <a:lstStyle/>
          <a:p>
            <a:pPr marL="0" indent="0">
              <a:buFont typeface="Arial" pitchFamily="34" charset="0"/>
              <a:buNone/>
              <a:defRPr/>
            </a:pPr>
            <a:endParaRPr lang="en-US" dirty="0" smtClean="0"/>
          </a:p>
          <a:p>
            <a:pPr marL="514350" indent="-514350">
              <a:buFont typeface="+mj-lt"/>
              <a:buAutoNum type="arabicPeriod"/>
              <a:defRPr/>
            </a:pPr>
            <a:r>
              <a:rPr lang="en-US" dirty="0" smtClean="0"/>
              <a:t>Adoption &amp; Optimization of EHR</a:t>
            </a:r>
          </a:p>
          <a:p>
            <a:pPr marL="514350" indent="-514350">
              <a:buFont typeface="+mj-lt"/>
              <a:buAutoNum type="arabicPeriod"/>
              <a:defRPr/>
            </a:pPr>
            <a:r>
              <a:rPr lang="en-US" dirty="0" smtClean="0"/>
              <a:t>Connection to the Health Information Exchange</a:t>
            </a:r>
          </a:p>
          <a:p>
            <a:pPr marL="514350" indent="-514350">
              <a:buFont typeface="+mj-lt"/>
              <a:buAutoNum type="arabicPeriod"/>
              <a:defRPr/>
            </a:pPr>
            <a:r>
              <a:rPr lang="en-US" dirty="0" smtClean="0"/>
              <a:t>Sharing Data to Measure Quality</a:t>
            </a:r>
          </a:p>
          <a:p>
            <a:pPr marL="0" indent="0">
              <a:buNone/>
              <a:defRPr/>
            </a:pPr>
            <a:endParaRPr lang="en-US" dirty="0"/>
          </a:p>
        </p:txBody>
      </p:sp>
      <p:sp>
        <p:nvSpPr>
          <p:cNvPr id="2" name="TextBox 1"/>
          <p:cNvSpPr txBox="1"/>
          <p:nvPr/>
        </p:nvSpPr>
        <p:spPr>
          <a:xfrm>
            <a:off x="457200" y="6172200"/>
            <a:ext cx="381000" cy="307777"/>
          </a:xfrm>
          <a:prstGeom prst="rect">
            <a:avLst/>
          </a:prstGeom>
          <a:noFill/>
        </p:spPr>
        <p:txBody>
          <a:bodyPr wrap="square" rtlCol="0">
            <a:spAutoFit/>
          </a:bodyPr>
          <a:lstStyle/>
          <a:p>
            <a:r>
              <a:rPr lang="en-US" sz="1400" dirty="0" smtClean="0"/>
              <a:t>7</a:t>
            </a:r>
            <a:endParaRPr lang="en-US" sz="1400" dirty="0"/>
          </a:p>
        </p:txBody>
      </p:sp>
    </p:spTree>
    <p:extLst>
      <p:ext uri="{BB962C8B-B14F-4D97-AF65-F5344CB8AC3E}">
        <p14:creationId xmlns:p14="http://schemas.microsoft.com/office/powerpoint/2010/main" val="2661741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40000"/>
              <a:lumOff val="60000"/>
            </a:schemeClr>
          </a:solidFill>
          <a:ln>
            <a:solidFill>
              <a:schemeClr val="accent1"/>
            </a:solidFill>
          </a:ln>
        </p:spPr>
        <p:txBody>
          <a:bodyPr>
            <a:normAutofit fontScale="90000"/>
          </a:bodyPr>
          <a:lstStyle/>
          <a:p>
            <a:r>
              <a:rPr lang="en-US" dirty="0"/>
              <a:t>HIN’s SIM HIE Notification </a:t>
            </a:r>
            <a:br>
              <a:rPr lang="en-US" dirty="0"/>
            </a:br>
            <a:r>
              <a:rPr lang="en-US" dirty="0"/>
              <a:t>Project Overview &amp; Education </a:t>
            </a:r>
            <a:r>
              <a:rPr lang="en-US" sz="2000" dirty="0"/>
              <a:t>(Slides </a:t>
            </a:r>
            <a:r>
              <a:rPr lang="en-US" sz="2000" dirty="0" smtClean="0"/>
              <a:t>8 - </a:t>
            </a:r>
            <a:r>
              <a:rPr lang="en-US" sz="2000" dirty="0" smtClean="0"/>
              <a:t>29)</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Project Highlights working with MaineCare:</a:t>
            </a:r>
          </a:p>
          <a:p>
            <a:pPr>
              <a:buFontTx/>
              <a:buChar char="-"/>
            </a:pPr>
            <a:r>
              <a:rPr lang="en-US" dirty="0" smtClean="0"/>
              <a:t>Send MaineCare Care Managers medical record information about a specific group of their members, on behalf of the provider delivering the care (PHI released)</a:t>
            </a:r>
          </a:p>
          <a:p>
            <a:pPr>
              <a:buFontTx/>
              <a:buChar char="-"/>
            </a:pPr>
            <a:r>
              <a:rPr lang="en-US" dirty="0" smtClean="0"/>
              <a:t>Information is focused on a subset of MaineCare members that may have high ER visit patterns as well as inpatient admissions. (Coordinated with hospital care managers)</a:t>
            </a:r>
          </a:p>
          <a:p>
            <a:pPr>
              <a:buFontTx/>
              <a:buChar char="-"/>
            </a:pPr>
            <a:r>
              <a:rPr lang="en-US" dirty="0" smtClean="0"/>
              <a:t>Information flows by secure email from the HIE to the Care Managers</a:t>
            </a:r>
          </a:p>
          <a:p>
            <a:pPr marL="0" indent="0">
              <a:buNone/>
            </a:pPr>
            <a:endParaRPr lang="en-US" dirty="0" smtClean="0"/>
          </a:p>
          <a:p>
            <a:pPr>
              <a:buFontTx/>
              <a:buChar char="-"/>
            </a:pPr>
            <a:endParaRPr lang="en-US" dirty="0" smtClean="0"/>
          </a:p>
          <a:p>
            <a:pPr>
              <a:buFontTx/>
              <a:buChar char="-"/>
            </a:pPr>
            <a:endParaRPr lang="en-US" dirty="0" smtClean="0"/>
          </a:p>
        </p:txBody>
      </p:sp>
      <p:sp>
        <p:nvSpPr>
          <p:cNvPr id="4" name="TextBox 3"/>
          <p:cNvSpPr txBox="1"/>
          <p:nvPr/>
        </p:nvSpPr>
        <p:spPr>
          <a:xfrm>
            <a:off x="533400" y="6172200"/>
            <a:ext cx="381000" cy="307777"/>
          </a:xfrm>
          <a:prstGeom prst="rect">
            <a:avLst/>
          </a:prstGeom>
          <a:noFill/>
        </p:spPr>
        <p:txBody>
          <a:bodyPr wrap="square" rtlCol="0">
            <a:spAutoFit/>
          </a:bodyPr>
          <a:lstStyle/>
          <a:p>
            <a:r>
              <a:rPr lang="en-US" sz="1400" dirty="0" smtClean="0"/>
              <a:t>8</a:t>
            </a:r>
            <a:endParaRPr lang="en-US" sz="1400" dirty="0"/>
          </a:p>
        </p:txBody>
      </p:sp>
    </p:spTree>
    <p:extLst>
      <p:ext uri="{BB962C8B-B14F-4D97-AF65-F5344CB8AC3E}">
        <p14:creationId xmlns:p14="http://schemas.microsoft.com/office/powerpoint/2010/main" val="310401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HIE Notification Project, continued</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How HIN is supporting provider organizations with notifications today:</a:t>
            </a:r>
          </a:p>
          <a:p>
            <a:pPr>
              <a:buFontTx/>
              <a:buChar char="-"/>
            </a:pPr>
            <a:r>
              <a:rPr lang="en-US" dirty="0" smtClean="0"/>
              <a:t>Providing emails to notify  a health care providers (RN’s, CCT’s, Health Homes etc.) when specific real time events of care have occurred</a:t>
            </a:r>
          </a:p>
          <a:p>
            <a:pPr>
              <a:buFontTx/>
              <a:buChar char="-"/>
            </a:pPr>
            <a:r>
              <a:rPr lang="en-US" dirty="0" smtClean="0"/>
              <a:t>Improving the functionality of the tool (“bulk patient load”, new events)</a:t>
            </a:r>
          </a:p>
          <a:p>
            <a:pPr>
              <a:buFontTx/>
              <a:buChar char="-"/>
            </a:pPr>
            <a:r>
              <a:rPr lang="en-US" dirty="0" smtClean="0"/>
              <a:t>Educating about the HIE Service</a:t>
            </a:r>
            <a:endParaRPr lang="en-US" dirty="0"/>
          </a:p>
        </p:txBody>
      </p:sp>
      <p:sp>
        <p:nvSpPr>
          <p:cNvPr id="4" name="TextBox 3"/>
          <p:cNvSpPr txBox="1"/>
          <p:nvPr/>
        </p:nvSpPr>
        <p:spPr>
          <a:xfrm>
            <a:off x="440499" y="6172200"/>
            <a:ext cx="228600" cy="307777"/>
          </a:xfrm>
          <a:prstGeom prst="rect">
            <a:avLst/>
          </a:prstGeom>
          <a:noFill/>
        </p:spPr>
        <p:txBody>
          <a:bodyPr wrap="square" rtlCol="0">
            <a:spAutoFit/>
          </a:bodyPr>
          <a:lstStyle/>
          <a:p>
            <a:r>
              <a:rPr lang="en-US" sz="1400" dirty="0" smtClean="0"/>
              <a:t>9</a:t>
            </a:r>
            <a:endParaRPr lang="en-US" sz="1400" dirty="0"/>
          </a:p>
        </p:txBody>
      </p:sp>
    </p:spTree>
    <p:extLst>
      <p:ext uri="{BB962C8B-B14F-4D97-AF65-F5344CB8AC3E}">
        <p14:creationId xmlns:p14="http://schemas.microsoft.com/office/powerpoint/2010/main" val="3742689547"/>
      </p:ext>
    </p:extLst>
  </p:cSld>
  <p:clrMapOvr>
    <a:masterClrMapping/>
  </p:clrMapOvr>
</p:sld>
</file>

<file path=ppt/theme/theme1.xml><?xml version="1.0" encoding="utf-8"?>
<a:theme xmlns:a="http://schemas.openxmlformats.org/drawingml/2006/main" name="HealthInfoNet PPT Template">
  <a:themeElements>
    <a:clrScheme name="HIN">
      <a:dk1>
        <a:srgbClr val="004B8D"/>
      </a:dk1>
      <a:lt1>
        <a:srgbClr val="004B8D"/>
      </a:lt1>
      <a:dk2>
        <a:srgbClr val="008576"/>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3499C063D31F4428F01546C8E1810C3" ma:contentTypeVersion="0" ma:contentTypeDescription="Create a new document." ma:contentTypeScope="" ma:versionID="be61ef9b1d23067eddfb52b14c77c01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BD021E-2E9B-4269-87C1-14CAB1209A08}">
  <ds:schemaRefs>
    <ds:schemaRef ds:uri="http://purl.org/dc/dcmitype/"/>
    <ds:schemaRef ds:uri="http://schemas.microsoft.com/office/infopath/2007/PartnerControls"/>
    <ds:schemaRef ds:uri="http://schemas.microsoft.com/office/2006/documentManagement/types"/>
    <ds:schemaRef ds:uri="http://purl.org/dc/elements/1.1/"/>
    <ds:schemaRef ds:uri="http://purl.org/dc/terms/"/>
    <ds:schemaRef ds:uri="http://www.w3.org/XML/1998/namespace"/>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395A753A-822C-4379-BB84-78F44FF06C66}">
  <ds:schemaRefs>
    <ds:schemaRef ds:uri="http://schemas.microsoft.com/sharepoint/v3/contenttype/forms"/>
  </ds:schemaRefs>
</ds:datastoreItem>
</file>

<file path=customXml/itemProps3.xml><?xml version="1.0" encoding="utf-8"?>
<ds:datastoreItem xmlns:ds="http://schemas.openxmlformats.org/officeDocument/2006/customXml" ds:itemID="{E6396260-90A6-4802-9EB8-A023D227A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HealthInfoNet PPT Template</Template>
  <TotalTime>4373</TotalTime>
  <Words>2491</Words>
  <Application>Microsoft Office PowerPoint</Application>
  <PresentationFormat>On-screen Show (4:3)</PresentationFormat>
  <Paragraphs>339</Paragraphs>
  <Slides>51</Slides>
  <Notes>24</Notes>
  <HiddenSlides>0</HiddenSlides>
  <MMClips>0</MMClips>
  <ScaleCrop>false</ScaleCrop>
  <HeadingPairs>
    <vt:vector size="4" baseType="variant">
      <vt:variant>
        <vt:lpstr>Theme</vt:lpstr>
      </vt:variant>
      <vt:variant>
        <vt:i4>3</vt:i4>
      </vt:variant>
      <vt:variant>
        <vt:lpstr>Slide Titles</vt:lpstr>
      </vt:variant>
      <vt:variant>
        <vt:i4>51</vt:i4>
      </vt:variant>
    </vt:vector>
  </HeadingPairs>
  <TitlesOfParts>
    <vt:vector size="54" baseType="lpstr">
      <vt:lpstr>HealthInfoNet PPT Template</vt:lpstr>
      <vt:lpstr>Custom Design</vt:lpstr>
      <vt:lpstr>Office Theme</vt:lpstr>
      <vt:lpstr>SIM- Data Infrastructure Subcommittee</vt:lpstr>
      <vt:lpstr>Data Infrastructure  Charge Statement</vt:lpstr>
      <vt:lpstr>Acronyms Used</vt:lpstr>
      <vt:lpstr>Agenda</vt:lpstr>
      <vt:lpstr>Focus for feedback:</vt:lpstr>
      <vt:lpstr>Current Project Updates</vt:lpstr>
      <vt:lpstr>Reminder: BH HIT Reimbursement Initiative  Milestones</vt:lpstr>
      <vt:lpstr>HIN’s SIM HIE Notification  Project Overview &amp; Education (Slides 8 - 29)</vt:lpstr>
      <vt:lpstr>HIE Notification Project, continued</vt:lpstr>
      <vt:lpstr>Real-Time Event Notification</vt:lpstr>
      <vt:lpstr>Participation in Notifications</vt:lpstr>
      <vt:lpstr>What are the Notifications?</vt:lpstr>
      <vt:lpstr>What Events are Included?</vt:lpstr>
      <vt:lpstr>Current use of Notifications</vt:lpstr>
      <vt:lpstr>PowerPoint Presentation</vt:lpstr>
      <vt:lpstr>How to get set up with Notifications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Behavioral Health HIT Project (RFP) Implementation Strategy- 1st 6 Months</vt:lpstr>
      <vt:lpstr> Behavioral Health HIT Project (RFP)- Communication strategy  </vt:lpstr>
      <vt:lpstr>Behavioral Health HIT Project (RFP)- Collaboration- this is a partnership!</vt:lpstr>
      <vt:lpstr>Behavioral Health HIT Project (RFP)- Staff and Patient Education </vt:lpstr>
      <vt:lpstr>Maine’s HIE/BH Data Infrastructure- Current State</vt:lpstr>
      <vt:lpstr>Key Factors for Mental Health Data (Records) HIE Integration</vt:lpstr>
      <vt:lpstr>HealthInfoNet Consent Policy for General Medical Health Information</vt:lpstr>
      <vt:lpstr>HealthInfoNet Consent Policy for General Medical health Information: Patient Education</vt:lpstr>
      <vt:lpstr>Mental Health, Substance Abuse, and HIV Health Information</vt:lpstr>
      <vt:lpstr>Technical Implementation for Consent to Share Mental Health within the HIE</vt:lpstr>
      <vt:lpstr>Technical Implementation for Consent to Share Mental Health within the HIE</vt:lpstr>
      <vt:lpstr>True or False?</vt:lpstr>
      <vt:lpstr>BH &amp; HealthInfoNet’s Health Information Exchange- by the Numbers</vt:lpstr>
      <vt:lpstr>Maine HIE/BH Data Infrastructure-    The Transformation</vt:lpstr>
      <vt:lpstr>PowerPoint Presentation</vt:lpstr>
      <vt:lpstr>Push for change: new models of care/payment require HIT &amp; Data Integration</vt:lpstr>
      <vt:lpstr>PowerPoint Presentation</vt:lpstr>
      <vt:lpstr>A Cultural Shift; for example</vt:lpstr>
      <vt:lpstr>It’s Going to be a Heavy Lift…AND</vt:lpstr>
      <vt:lpstr>Knowledge Lifts Barriers…</vt:lpstr>
      <vt:lpstr>Bring certainty &amp; mutual understanding</vt:lpstr>
      <vt:lpstr>It takes a village; it takes you!</vt:lpstr>
    </vt:vector>
  </TitlesOfParts>
  <Company>HealthInfoNet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Notification Service</dc:title>
  <dc:creator>Katie Sendze</dc:creator>
  <cp:lastModifiedBy>Katie Sendze</cp:lastModifiedBy>
  <cp:revision>196</cp:revision>
  <cp:lastPrinted>2014-04-11T17:51:35Z</cp:lastPrinted>
  <dcterms:created xsi:type="dcterms:W3CDTF">2013-08-22T16:32:14Z</dcterms:created>
  <dcterms:modified xsi:type="dcterms:W3CDTF">2014-04-15T17:42:58Z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0x010100A3499C063D31F4428F01546C8E1810C3</vt:lpwstr>
  </property>
</Properties>
</file>